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70" r:id="rId3"/>
    <p:sldId id="278" r:id="rId4"/>
    <p:sldId id="273" r:id="rId5"/>
    <p:sldId id="277" r:id="rId6"/>
    <p:sldId id="276" r:id="rId7"/>
    <p:sldId id="274" r:id="rId8"/>
    <p:sldId id="272" r:id="rId9"/>
    <p:sldId id="279" r:id="rId10"/>
    <p:sldId id="271" r:id="rId11"/>
    <p:sldId id="288" r:id="rId12"/>
    <p:sldId id="275" r:id="rId13"/>
    <p:sldId id="257" r:id="rId14"/>
    <p:sldId id="258" r:id="rId15"/>
    <p:sldId id="262" r:id="rId16"/>
    <p:sldId id="263" r:id="rId17"/>
    <p:sldId id="268" r:id="rId18"/>
    <p:sldId id="269" r:id="rId19"/>
    <p:sldId id="261" r:id="rId20"/>
    <p:sldId id="289" r:id="rId21"/>
    <p:sldId id="286" r:id="rId22"/>
    <p:sldId id="280" r:id="rId23"/>
    <p:sldId id="264" r:id="rId24"/>
    <p:sldId id="265" r:id="rId25"/>
    <p:sldId id="266" r:id="rId26"/>
    <p:sldId id="267" r:id="rId27"/>
    <p:sldId id="281" r:id="rId28"/>
    <p:sldId id="259" r:id="rId29"/>
    <p:sldId id="282" r:id="rId30"/>
    <p:sldId id="287" r:id="rId31"/>
    <p:sldId id="285"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2B3D"/>
    <a:srgbClr val="FFD400"/>
    <a:srgbClr val="FFFC00"/>
    <a:srgbClr val="FFF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08"/>
  </p:normalViewPr>
  <p:slideViewPr>
    <p:cSldViewPr snapToGrid="0">
      <p:cViewPr varScale="1">
        <p:scale>
          <a:sx n="99" d="100"/>
          <a:sy n="99" d="100"/>
        </p:scale>
        <p:origin x="816"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9BDA1-2619-CE41-BA75-417B38A38E91}" type="datetimeFigureOut">
              <a:rPr lang="en-US" smtClean="0"/>
              <a:t>2/27/24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950FE-6252-8146-8A75-788168C83756}" type="slidenum">
              <a:rPr lang="en-US" smtClean="0"/>
              <a:t>‹#›</a:t>
            </a:fld>
            <a:endParaRPr lang="en-US"/>
          </a:p>
        </p:txBody>
      </p:sp>
    </p:spTree>
    <p:extLst>
      <p:ext uri="{BB962C8B-B14F-4D97-AF65-F5344CB8AC3E}">
        <p14:creationId xmlns:p14="http://schemas.microsoft.com/office/powerpoint/2010/main" val="22813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950FE-6252-8146-8A75-788168C83756}" type="slidenum">
              <a:rPr lang="en-US" smtClean="0"/>
              <a:t>2</a:t>
            </a:fld>
            <a:endParaRPr lang="en-US"/>
          </a:p>
        </p:txBody>
      </p:sp>
    </p:spTree>
    <p:extLst>
      <p:ext uri="{BB962C8B-B14F-4D97-AF65-F5344CB8AC3E}">
        <p14:creationId xmlns:p14="http://schemas.microsoft.com/office/powerpoint/2010/main" val="296896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950FE-6252-8146-8A75-788168C83756}" type="slidenum">
              <a:rPr lang="en-US" smtClean="0"/>
              <a:t>3</a:t>
            </a:fld>
            <a:endParaRPr lang="en-US"/>
          </a:p>
        </p:txBody>
      </p:sp>
    </p:spTree>
    <p:extLst>
      <p:ext uri="{BB962C8B-B14F-4D97-AF65-F5344CB8AC3E}">
        <p14:creationId xmlns:p14="http://schemas.microsoft.com/office/powerpoint/2010/main" val="13334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A92B-C782-A3C5-1D12-5C414C9A8B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37D0A18-B70E-C8DF-705C-F3E657971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A3E8843-C174-58D4-0B5D-B8DB42C292D0}"/>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264ACE5A-35B2-264F-D2B1-B0D383739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F4D9D-4680-1801-0E3C-8CCB2C22D226}"/>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1573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8339-B4C1-3246-95B6-2EE5B24EDAC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9B30BE-79CE-DFA1-13FB-F79A763E91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16AF7A-AD2B-0FC2-B56B-B2ABCA48514F}"/>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D839D363-13C7-3E5D-28AC-71A382C38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50723-8005-F808-E288-2BCFDDA91AD6}"/>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94120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66932-1745-2641-9DD9-823A241CD0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C907D2-CEF5-4564-8890-155DFF9A92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64BE2F-C5E5-4B73-BCD3-FA7A4477DA3E}"/>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BDC40940-3156-835E-3FD6-23E102D8F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46E0E-7478-17BD-08FC-93F9B37957A6}"/>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364686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0E53-3006-764A-AA0D-2101C4C8DB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43CDEC-C9C9-56B8-1CDF-00F038148B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E25A0D-0B33-4ACB-282D-D002D99BD19C}"/>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319B617C-63EB-8E87-4A61-43ADFF1E9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408D1-8389-E12B-3AD5-61247B50C4B3}"/>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442922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26BB-24BF-B45F-1C0D-2CD43E33A8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5D41FBA-82B5-73AE-63FE-888608E05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9D283A-F79A-A7CA-2FB6-567A67B13B66}"/>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95F75D26-371B-BF3B-E0EF-C7F22E23E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AE9C8-9820-EC12-7FF2-1D4C93C88B22}"/>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548850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2B6B-9F66-4684-26C3-E1A99DF321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527B6F-691B-C4B9-9ACD-1A18A7A4D5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38F30E-B4BF-B5A0-823F-84289750041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FE42435-BCDC-3D53-5D27-A0F07472A551}"/>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6" name="Footer Placeholder 5">
            <a:extLst>
              <a:ext uri="{FF2B5EF4-FFF2-40B4-BE49-F238E27FC236}">
                <a16:creationId xmlns:a16="http://schemas.microsoft.com/office/drawing/2014/main" id="{7A6D7833-82D9-EE3D-D0D4-06E98BA0A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3630C-0200-3190-AA06-60C3CF76C80D}"/>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49600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C0DC-23B4-6667-AE09-F9B15EBB1B6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3EBFCE2-207C-C0E0-9773-CF5C07CB45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3100BC-FF3F-43C4-0C3A-21B5EEC42D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8E216A-BE6D-25AA-8BAC-7FFA489DF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D18E3A-AC0C-FEB0-BA2B-2404559E07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B999B7F-A876-4B8C-3777-B1BD6D66A0F8}"/>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8" name="Footer Placeholder 7">
            <a:extLst>
              <a:ext uri="{FF2B5EF4-FFF2-40B4-BE49-F238E27FC236}">
                <a16:creationId xmlns:a16="http://schemas.microsoft.com/office/drawing/2014/main" id="{8C210C1D-87C1-1460-F164-916BE0FAFF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58EAC-2136-CF18-5C7C-6CAC8FE9A179}"/>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246796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5AE7-DEC6-7291-4243-F43407C5EDB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A2AC46-6329-FF73-256B-00334D9C24A8}"/>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4" name="Footer Placeholder 3">
            <a:extLst>
              <a:ext uri="{FF2B5EF4-FFF2-40B4-BE49-F238E27FC236}">
                <a16:creationId xmlns:a16="http://schemas.microsoft.com/office/drawing/2014/main" id="{02E3A9DC-5E49-033C-B694-50BDBA36D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539655-43B9-2C8C-47EC-F174A26AAE30}"/>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364232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80B3F-AF2C-C5E5-E258-06897BEA400E}"/>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3" name="Footer Placeholder 2">
            <a:extLst>
              <a:ext uri="{FF2B5EF4-FFF2-40B4-BE49-F238E27FC236}">
                <a16:creationId xmlns:a16="http://schemas.microsoft.com/office/drawing/2014/main" id="{AE189ED9-2761-B4A0-AFE5-BD0B1FBE51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E7469A-1D15-377A-AE7E-E8F945D64A20}"/>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366330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99DF-7450-6635-5B09-0412735782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3A9108-5764-A206-13FE-DB54D0610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FB5CC5-5BBD-F7B6-72B2-BDA4D8AD3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600579-6014-FFF0-97FD-AACCC0D8F5E7}"/>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6" name="Footer Placeholder 5">
            <a:extLst>
              <a:ext uri="{FF2B5EF4-FFF2-40B4-BE49-F238E27FC236}">
                <a16:creationId xmlns:a16="http://schemas.microsoft.com/office/drawing/2014/main" id="{C3DE4E64-6906-AC17-99FA-EA1A5E476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CA03B-2E4F-FD7D-611E-65473D04D5E9}"/>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230278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12E3-9248-2E10-3317-E69F183F28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5C82FA-CE4F-77BB-29FA-A4B26BE0F5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5B8FF-BED6-81E6-2058-4920F89CC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EF19C2-6C4B-EF5D-CCDB-15E49D608B25}"/>
              </a:ext>
            </a:extLst>
          </p:cNvPr>
          <p:cNvSpPr>
            <a:spLocks noGrp="1"/>
          </p:cNvSpPr>
          <p:nvPr>
            <p:ph type="dt" sz="half" idx="10"/>
          </p:nvPr>
        </p:nvSpPr>
        <p:spPr/>
        <p:txBody>
          <a:bodyPr/>
          <a:lstStyle/>
          <a:p>
            <a:fld id="{40FFEA74-E628-B44E-BE7D-AF29A08C7426}" type="datetimeFigureOut">
              <a:rPr lang="en-US" smtClean="0"/>
              <a:t>2/27/24</a:t>
            </a:fld>
            <a:endParaRPr lang="en-US"/>
          </a:p>
        </p:txBody>
      </p:sp>
      <p:sp>
        <p:nvSpPr>
          <p:cNvPr id="6" name="Footer Placeholder 5">
            <a:extLst>
              <a:ext uri="{FF2B5EF4-FFF2-40B4-BE49-F238E27FC236}">
                <a16:creationId xmlns:a16="http://schemas.microsoft.com/office/drawing/2014/main" id="{4EBAF366-62DD-2028-680F-701E08F9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F265-0D1C-C5DF-C607-BA2641AB7805}"/>
              </a:ext>
            </a:extLst>
          </p:cNvPr>
          <p:cNvSpPr>
            <a:spLocks noGrp="1"/>
          </p:cNvSpPr>
          <p:nvPr>
            <p:ph type="sldNum" sz="quarter" idx="12"/>
          </p:nvPr>
        </p:nvSpPr>
        <p:spPr/>
        <p:txBody>
          <a:bodyPr/>
          <a:lstStyle/>
          <a:p>
            <a:fld id="{F3B8D771-504D-E84A-AC92-31983120A1A2}" type="slidenum">
              <a:rPr lang="en-US" smtClean="0"/>
              <a:t>‹#›</a:t>
            </a:fld>
            <a:endParaRPr lang="en-US"/>
          </a:p>
        </p:txBody>
      </p:sp>
    </p:spTree>
    <p:extLst>
      <p:ext uri="{BB962C8B-B14F-4D97-AF65-F5344CB8AC3E}">
        <p14:creationId xmlns:p14="http://schemas.microsoft.com/office/powerpoint/2010/main" val="226272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249E4-3BB1-2DF5-B241-06C89B592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C1D15A-79D8-600E-1B80-40BCB1BAF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BDB7F5-B0B3-8478-903B-F23CF1072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FEA74-E628-B44E-BE7D-AF29A08C7426}" type="datetimeFigureOut">
              <a:rPr lang="en-US" smtClean="0"/>
              <a:t>2/27/24</a:t>
            </a:fld>
            <a:endParaRPr lang="en-US"/>
          </a:p>
        </p:txBody>
      </p:sp>
      <p:sp>
        <p:nvSpPr>
          <p:cNvPr id="5" name="Footer Placeholder 4">
            <a:extLst>
              <a:ext uri="{FF2B5EF4-FFF2-40B4-BE49-F238E27FC236}">
                <a16:creationId xmlns:a16="http://schemas.microsoft.com/office/drawing/2014/main" id="{7C2D2367-BA44-43B4-84DF-DEB0F15B6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7BEB92-B947-25F3-5540-CBC1BB480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8D771-504D-E84A-AC92-31983120A1A2}" type="slidenum">
              <a:rPr lang="en-US" smtClean="0"/>
              <a:t>‹#›</a:t>
            </a:fld>
            <a:endParaRPr lang="en-US"/>
          </a:p>
        </p:txBody>
      </p:sp>
    </p:spTree>
    <p:extLst>
      <p:ext uri="{BB962C8B-B14F-4D97-AF65-F5344CB8AC3E}">
        <p14:creationId xmlns:p14="http://schemas.microsoft.com/office/powerpoint/2010/main" val="183524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FFF1-515B-77CF-35D5-D04CF3BA21D3}"/>
              </a:ext>
            </a:extLst>
          </p:cNvPr>
          <p:cNvSpPr>
            <a:spLocks noGrp="1"/>
          </p:cNvSpPr>
          <p:nvPr>
            <p:ph type="ctrTitle"/>
          </p:nvPr>
        </p:nvSpPr>
        <p:spPr>
          <a:xfrm>
            <a:off x="287079" y="1717786"/>
            <a:ext cx="11546958" cy="2387600"/>
          </a:xfrm>
        </p:spPr>
        <p:txBody>
          <a:bodyPr/>
          <a:lstStyle/>
          <a:p>
            <a:r>
              <a:rPr lang="en-US" dirty="0">
                <a:solidFill>
                  <a:srgbClr val="BF2B3D"/>
                </a:solidFill>
              </a:rPr>
              <a:t>Simulation Modelling with Python</a:t>
            </a:r>
          </a:p>
        </p:txBody>
      </p:sp>
      <p:sp>
        <p:nvSpPr>
          <p:cNvPr id="3" name="Subtitle 2">
            <a:extLst>
              <a:ext uri="{FF2B5EF4-FFF2-40B4-BE49-F238E27FC236}">
                <a16:creationId xmlns:a16="http://schemas.microsoft.com/office/drawing/2014/main" id="{0AFA587B-710C-F7AB-4985-E4F04429D37E}"/>
              </a:ext>
            </a:extLst>
          </p:cNvPr>
          <p:cNvSpPr>
            <a:spLocks noGrp="1"/>
          </p:cNvSpPr>
          <p:nvPr>
            <p:ph type="subTitle" idx="1"/>
          </p:nvPr>
        </p:nvSpPr>
        <p:spPr>
          <a:xfrm>
            <a:off x="1524000" y="4197461"/>
            <a:ext cx="9144000" cy="1655762"/>
          </a:xfrm>
        </p:spPr>
        <p:txBody>
          <a:bodyPr/>
          <a:lstStyle/>
          <a:p>
            <a:r>
              <a:rPr lang="en-US" dirty="0">
                <a:latin typeface="+mj-lt"/>
              </a:rPr>
              <a:t>Dr Geraint Palmer</a:t>
            </a:r>
          </a:p>
          <a:p>
            <a:r>
              <a:rPr lang="en-US" dirty="0">
                <a:latin typeface="+mj-lt"/>
              </a:rPr>
              <a:t>Cardiff University</a:t>
            </a:r>
          </a:p>
        </p:txBody>
      </p:sp>
      <p:pic>
        <p:nvPicPr>
          <p:cNvPr id="7" name="Picture 6">
            <a:extLst>
              <a:ext uri="{FF2B5EF4-FFF2-40B4-BE49-F238E27FC236}">
                <a16:creationId xmlns:a16="http://schemas.microsoft.com/office/drawing/2014/main" id="{7020C35A-3493-8287-1209-E933E6BDBCC0}"/>
              </a:ext>
            </a:extLst>
          </p:cNvPr>
          <p:cNvPicPr>
            <a:picLocks noChangeAspect="1"/>
          </p:cNvPicPr>
          <p:nvPr/>
        </p:nvPicPr>
        <p:blipFill>
          <a:blip r:embed="rId2"/>
          <a:stretch>
            <a:fillRect/>
          </a:stretch>
        </p:blipFill>
        <p:spPr>
          <a:xfrm>
            <a:off x="4975514" y="825611"/>
            <a:ext cx="2170087" cy="2085975"/>
          </a:xfrm>
          <a:prstGeom prst="rect">
            <a:avLst/>
          </a:prstGeom>
        </p:spPr>
      </p:pic>
    </p:spTree>
    <p:extLst>
      <p:ext uri="{BB962C8B-B14F-4D97-AF65-F5344CB8AC3E}">
        <p14:creationId xmlns:p14="http://schemas.microsoft.com/office/powerpoint/2010/main" val="2975259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A790-2AE3-0393-4C01-AF96D006DB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F454C8-D069-39CD-BB3B-9936565EE4DD}"/>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Monte Carlo Simulation</a:t>
            </a:r>
          </a:p>
        </p:txBody>
      </p:sp>
      <p:sp>
        <p:nvSpPr>
          <p:cNvPr id="4" name="Right Arrow 3">
            <a:extLst>
              <a:ext uri="{FF2B5EF4-FFF2-40B4-BE49-F238E27FC236}">
                <a16:creationId xmlns:a16="http://schemas.microsoft.com/office/drawing/2014/main" id="{205E5ED9-D351-C51E-1AF0-4F47D7E57650}"/>
              </a:ext>
            </a:extLst>
          </p:cNvPr>
          <p:cNvSpPr/>
          <p:nvPr/>
        </p:nvSpPr>
        <p:spPr>
          <a:xfrm>
            <a:off x="3161068" y="1833651"/>
            <a:ext cx="5309420" cy="1961535"/>
          </a:xfrm>
          <a:prstGeom prst="rightArrow">
            <a:avLst>
              <a:gd name="adj1" fmla="val 48736"/>
              <a:gd name="adj2" fmla="val 67381"/>
            </a:avLst>
          </a:prstGeom>
          <a:solidFill>
            <a:srgbClr val="BF2B3D">
              <a:alpha val="25211"/>
            </a:srgbClr>
          </a:solidFill>
          <a:ln w="38100">
            <a:solidFill>
              <a:srgbClr val="BF2B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D8AD29F9-02CD-FAFC-A635-6180B7C59EB8}"/>
              </a:ext>
            </a:extLst>
          </p:cNvPr>
          <p:cNvSpPr/>
          <p:nvPr/>
        </p:nvSpPr>
        <p:spPr>
          <a:xfrm rot="10800000">
            <a:off x="3161068" y="4699884"/>
            <a:ext cx="5309420" cy="1961535"/>
          </a:xfrm>
          <a:prstGeom prst="rightArrow">
            <a:avLst>
              <a:gd name="adj1" fmla="val 48736"/>
              <a:gd name="adj2" fmla="val 67381"/>
            </a:avLst>
          </a:prstGeom>
          <a:solidFill>
            <a:srgbClr val="BF2B3D">
              <a:alpha val="25211"/>
            </a:srgbClr>
          </a:solidFill>
          <a:ln w="38100">
            <a:solidFill>
              <a:srgbClr val="BF2B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081C07-1B84-A537-6FD9-5A498ED4E816}"/>
              </a:ext>
            </a:extLst>
          </p:cNvPr>
          <p:cNvSpPr txBox="1"/>
          <p:nvPr/>
        </p:nvSpPr>
        <p:spPr>
          <a:xfrm>
            <a:off x="3305757" y="2517820"/>
            <a:ext cx="3854132" cy="584775"/>
          </a:xfrm>
          <a:prstGeom prst="rect">
            <a:avLst/>
          </a:prstGeom>
          <a:noFill/>
        </p:spPr>
        <p:txBody>
          <a:bodyPr wrap="none" rtlCol="0">
            <a:spAutoFit/>
          </a:bodyPr>
          <a:lstStyle/>
          <a:p>
            <a:r>
              <a:rPr lang="en-US" sz="3200" dirty="0">
                <a:solidFill>
                  <a:srgbClr val="BF2B3D"/>
                </a:solidFill>
                <a:latin typeface="+mj-lt"/>
              </a:rPr>
              <a:t>Law of Large Numbers</a:t>
            </a:r>
          </a:p>
        </p:txBody>
      </p:sp>
      <p:sp>
        <p:nvSpPr>
          <p:cNvPr id="7" name="TextBox 6">
            <a:extLst>
              <a:ext uri="{FF2B5EF4-FFF2-40B4-BE49-F238E27FC236}">
                <a16:creationId xmlns:a16="http://schemas.microsoft.com/office/drawing/2014/main" id="{25A74A53-D5C8-A868-8E17-19FEF6879E91}"/>
              </a:ext>
            </a:extLst>
          </p:cNvPr>
          <p:cNvSpPr txBox="1"/>
          <p:nvPr/>
        </p:nvSpPr>
        <p:spPr>
          <a:xfrm>
            <a:off x="4415501" y="5388264"/>
            <a:ext cx="4087081" cy="584775"/>
          </a:xfrm>
          <a:prstGeom prst="rect">
            <a:avLst/>
          </a:prstGeom>
          <a:noFill/>
        </p:spPr>
        <p:txBody>
          <a:bodyPr wrap="none" rtlCol="0">
            <a:spAutoFit/>
          </a:bodyPr>
          <a:lstStyle/>
          <a:p>
            <a:r>
              <a:rPr lang="en-US" sz="3200" dirty="0">
                <a:solidFill>
                  <a:srgbClr val="BF2B3D"/>
                </a:solidFill>
                <a:latin typeface="+mj-lt"/>
              </a:rPr>
              <a:t>Monte Carlo Simulation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F42AF6A-7BDA-A12B-84F8-DD4686B580CF}"/>
                  </a:ext>
                </a:extLst>
              </p:cNvPr>
              <p:cNvSpPr txBox="1"/>
              <p:nvPr/>
            </p:nvSpPr>
            <p:spPr>
              <a:xfrm>
                <a:off x="9372598" y="2317767"/>
                <a:ext cx="1112741"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6400" i="1" smtClean="0">
                              <a:latin typeface="Cambria Math" panose="02040503050406030204" pitchFamily="18" charset="0"/>
                            </a:rPr>
                          </m:ctrlPr>
                        </m:accPr>
                        <m:e>
                          <m:sSub>
                            <m:sSubPr>
                              <m:ctrlPr>
                                <a:rPr lang="en-US" sz="6400" i="1" smtClean="0">
                                  <a:latin typeface="Cambria Math" panose="02040503050406030204" pitchFamily="18" charset="0"/>
                                </a:rPr>
                              </m:ctrlPr>
                            </m:sSubPr>
                            <m:e>
                              <m:r>
                                <a:rPr lang="en-GB" sz="6400" b="0" i="1" smtClean="0">
                                  <a:latin typeface="Cambria Math" panose="02040503050406030204" pitchFamily="18" charset="0"/>
                                </a:rPr>
                                <m:t>𝑋</m:t>
                              </m:r>
                            </m:e>
                            <m:sub>
                              <m:r>
                                <a:rPr lang="en-GB" sz="6400" b="0" i="1" smtClean="0">
                                  <a:latin typeface="Cambria Math" panose="02040503050406030204" pitchFamily="18" charset="0"/>
                                </a:rPr>
                                <m:t>𝑛</m:t>
                              </m:r>
                            </m:sub>
                          </m:sSub>
                        </m:e>
                      </m:acc>
                    </m:oMath>
                  </m:oMathPara>
                </a14:m>
                <a:endParaRPr lang="en-US" sz="6400" dirty="0"/>
              </a:p>
            </p:txBody>
          </p:sp>
        </mc:Choice>
        <mc:Fallback xmlns="">
          <p:sp>
            <p:nvSpPr>
              <p:cNvPr id="8" name="TextBox 7">
                <a:extLst>
                  <a:ext uri="{FF2B5EF4-FFF2-40B4-BE49-F238E27FC236}">
                    <a16:creationId xmlns:a16="http://schemas.microsoft.com/office/drawing/2014/main" id="{0F42AF6A-7BDA-A12B-84F8-DD4686B580CF}"/>
                  </a:ext>
                </a:extLst>
              </p:cNvPr>
              <p:cNvSpPr txBox="1">
                <a:spLocks noRot="1" noChangeAspect="1" noMove="1" noResize="1" noEditPoints="1" noAdjustHandles="1" noChangeArrowheads="1" noChangeShapeType="1" noTextEdit="1"/>
              </p:cNvSpPr>
              <p:nvPr/>
            </p:nvSpPr>
            <p:spPr>
              <a:xfrm>
                <a:off x="9372598" y="2317767"/>
                <a:ext cx="1112741" cy="984885"/>
              </a:xfrm>
              <a:prstGeom prst="rect">
                <a:avLst/>
              </a:prstGeom>
              <a:blipFill>
                <a:blip r:embed="rId2"/>
                <a:stretch>
                  <a:fillRect l="-15730" r="-1124"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276BCE-2564-CBCB-1BEE-236306CBA889}"/>
                  </a:ext>
                </a:extLst>
              </p:cNvPr>
              <p:cNvSpPr txBox="1"/>
              <p:nvPr/>
            </p:nvSpPr>
            <p:spPr>
              <a:xfrm>
                <a:off x="9372598" y="5143659"/>
                <a:ext cx="1112741"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6400" i="1" smtClean="0">
                              <a:latin typeface="Cambria Math" panose="02040503050406030204" pitchFamily="18" charset="0"/>
                            </a:rPr>
                          </m:ctrlPr>
                        </m:accPr>
                        <m:e>
                          <m:sSub>
                            <m:sSubPr>
                              <m:ctrlPr>
                                <a:rPr lang="en-US" sz="6400" i="1" smtClean="0">
                                  <a:latin typeface="Cambria Math" panose="02040503050406030204" pitchFamily="18" charset="0"/>
                                </a:rPr>
                              </m:ctrlPr>
                            </m:sSubPr>
                            <m:e>
                              <m:r>
                                <a:rPr lang="en-GB" sz="6400" b="0" i="1" smtClean="0">
                                  <a:latin typeface="Cambria Math" panose="02040503050406030204" pitchFamily="18" charset="0"/>
                                </a:rPr>
                                <m:t>𝑋</m:t>
                              </m:r>
                            </m:e>
                            <m:sub>
                              <m:r>
                                <a:rPr lang="en-GB" sz="6400" b="0" i="1" smtClean="0">
                                  <a:latin typeface="Cambria Math" panose="02040503050406030204" pitchFamily="18" charset="0"/>
                                </a:rPr>
                                <m:t>𝑛</m:t>
                              </m:r>
                            </m:sub>
                          </m:sSub>
                        </m:e>
                      </m:acc>
                    </m:oMath>
                  </m:oMathPara>
                </a14:m>
                <a:endParaRPr lang="en-US" sz="6400" dirty="0"/>
              </a:p>
            </p:txBody>
          </p:sp>
        </mc:Choice>
        <mc:Fallback xmlns="">
          <p:sp>
            <p:nvSpPr>
              <p:cNvPr id="10" name="TextBox 9">
                <a:extLst>
                  <a:ext uri="{FF2B5EF4-FFF2-40B4-BE49-F238E27FC236}">
                    <a16:creationId xmlns:a16="http://schemas.microsoft.com/office/drawing/2014/main" id="{FE276BCE-2564-CBCB-1BEE-236306CBA889}"/>
                  </a:ext>
                </a:extLst>
              </p:cNvPr>
              <p:cNvSpPr txBox="1">
                <a:spLocks noRot="1" noChangeAspect="1" noMove="1" noResize="1" noEditPoints="1" noAdjustHandles="1" noChangeArrowheads="1" noChangeShapeType="1" noTextEdit="1"/>
              </p:cNvSpPr>
              <p:nvPr/>
            </p:nvSpPr>
            <p:spPr>
              <a:xfrm>
                <a:off x="9372598" y="5143659"/>
                <a:ext cx="1112741" cy="984885"/>
              </a:xfrm>
              <a:prstGeom prst="rect">
                <a:avLst/>
              </a:prstGeom>
              <a:blipFill>
                <a:blip r:embed="rId3"/>
                <a:stretch>
                  <a:fillRect l="-15730" r="-1124" b="-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2E5261-DABD-0EA5-A044-BDE42BA2E546}"/>
                  </a:ext>
                </a:extLst>
              </p:cNvPr>
              <p:cNvSpPr txBox="1"/>
              <p:nvPr/>
            </p:nvSpPr>
            <p:spPr>
              <a:xfrm>
                <a:off x="1834547" y="2317766"/>
                <a:ext cx="658450"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i="1" smtClean="0">
                          <a:latin typeface="Cambria Math" panose="02040503050406030204" pitchFamily="18" charset="0"/>
                          <a:ea typeface="Cambria Math" panose="02040503050406030204" pitchFamily="18" charset="0"/>
                        </a:rPr>
                        <m:t>𝜇</m:t>
                      </m:r>
                    </m:oMath>
                  </m:oMathPara>
                </a14:m>
                <a:endParaRPr lang="en-US" sz="6400" dirty="0"/>
              </a:p>
            </p:txBody>
          </p:sp>
        </mc:Choice>
        <mc:Fallback xmlns="">
          <p:sp>
            <p:nvSpPr>
              <p:cNvPr id="11" name="TextBox 10">
                <a:extLst>
                  <a:ext uri="{FF2B5EF4-FFF2-40B4-BE49-F238E27FC236}">
                    <a16:creationId xmlns:a16="http://schemas.microsoft.com/office/drawing/2014/main" id="{432E5261-DABD-0EA5-A044-BDE42BA2E546}"/>
                  </a:ext>
                </a:extLst>
              </p:cNvPr>
              <p:cNvSpPr txBox="1">
                <a:spLocks noRot="1" noChangeAspect="1" noMove="1" noResize="1" noEditPoints="1" noAdjustHandles="1" noChangeArrowheads="1" noChangeShapeType="1" noTextEdit="1"/>
              </p:cNvSpPr>
              <p:nvPr/>
            </p:nvSpPr>
            <p:spPr>
              <a:xfrm>
                <a:off x="1834547" y="2317766"/>
                <a:ext cx="658450" cy="984885"/>
              </a:xfrm>
              <a:prstGeom prst="rect">
                <a:avLst/>
              </a:prstGeom>
              <a:blipFill>
                <a:blip r:embed="rId4"/>
                <a:stretch>
                  <a:fillRect l="-26415" r="-22642" b="-21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566B7F-B703-DDE5-A8BF-42B50F972DD0}"/>
                  </a:ext>
                </a:extLst>
              </p:cNvPr>
              <p:cNvSpPr txBox="1"/>
              <p:nvPr/>
            </p:nvSpPr>
            <p:spPr>
              <a:xfrm>
                <a:off x="1834547" y="5143658"/>
                <a:ext cx="658450" cy="98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i="1" smtClean="0">
                          <a:latin typeface="Cambria Math" panose="02040503050406030204" pitchFamily="18" charset="0"/>
                          <a:ea typeface="Cambria Math" panose="02040503050406030204" pitchFamily="18" charset="0"/>
                        </a:rPr>
                        <m:t>𝜇</m:t>
                      </m:r>
                    </m:oMath>
                  </m:oMathPara>
                </a14:m>
                <a:endParaRPr lang="en-US" sz="6400" dirty="0"/>
              </a:p>
            </p:txBody>
          </p:sp>
        </mc:Choice>
        <mc:Fallback xmlns="">
          <p:sp>
            <p:nvSpPr>
              <p:cNvPr id="12" name="TextBox 11">
                <a:extLst>
                  <a:ext uri="{FF2B5EF4-FFF2-40B4-BE49-F238E27FC236}">
                    <a16:creationId xmlns:a16="http://schemas.microsoft.com/office/drawing/2014/main" id="{D2566B7F-B703-DDE5-A8BF-42B50F972DD0}"/>
                  </a:ext>
                </a:extLst>
              </p:cNvPr>
              <p:cNvSpPr txBox="1">
                <a:spLocks noRot="1" noChangeAspect="1" noMove="1" noResize="1" noEditPoints="1" noAdjustHandles="1" noChangeArrowheads="1" noChangeShapeType="1" noTextEdit="1"/>
              </p:cNvSpPr>
              <p:nvPr/>
            </p:nvSpPr>
            <p:spPr>
              <a:xfrm>
                <a:off x="1834547" y="5143658"/>
                <a:ext cx="658450" cy="984885"/>
              </a:xfrm>
              <a:prstGeom prst="rect">
                <a:avLst/>
              </a:prstGeom>
              <a:blipFill>
                <a:blip r:embed="rId5"/>
                <a:stretch>
                  <a:fillRect l="-26415" r="-22642" b="-2179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E1E9351-A6C9-84CF-8D60-F67906A15D37}"/>
              </a:ext>
            </a:extLst>
          </p:cNvPr>
          <p:cNvSpPr txBox="1"/>
          <p:nvPr/>
        </p:nvSpPr>
        <p:spPr>
          <a:xfrm>
            <a:off x="1110491" y="1732990"/>
            <a:ext cx="1975605" cy="584775"/>
          </a:xfrm>
          <a:prstGeom prst="rect">
            <a:avLst/>
          </a:prstGeom>
          <a:noFill/>
        </p:spPr>
        <p:txBody>
          <a:bodyPr wrap="none" rtlCol="0">
            <a:spAutoFit/>
          </a:bodyPr>
          <a:lstStyle/>
          <a:p>
            <a:r>
              <a:rPr lang="en-US" sz="3200" dirty="0">
                <a:latin typeface="+mj-lt"/>
              </a:rPr>
              <a:t>If we know</a:t>
            </a:r>
          </a:p>
        </p:txBody>
      </p:sp>
      <p:sp>
        <p:nvSpPr>
          <p:cNvPr id="14" name="TextBox 13">
            <a:extLst>
              <a:ext uri="{FF2B5EF4-FFF2-40B4-BE49-F238E27FC236}">
                <a16:creationId xmlns:a16="http://schemas.microsoft.com/office/drawing/2014/main" id="{79C9888F-D6DC-1805-762D-211AEBBFB5EB}"/>
              </a:ext>
            </a:extLst>
          </p:cNvPr>
          <p:cNvSpPr txBox="1"/>
          <p:nvPr/>
        </p:nvSpPr>
        <p:spPr>
          <a:xfrm>
            <a:off x="8139664" y="1732991"/>
            <a:ext cx="3578608" cy="584775"/>
          </a:xfrm>
          <a:prstGeom prst="rect">
            <a:avLst/>
          </a:prstGeom>
          <a:noFill/>
        </p:spPr>
        <p:txBody>
          <a:bodyPr wrap="none" rtlCol="0">
            <a:spAutoFit/>
          </a:bodyPr>
          <a:lstStyle/>
          <a:p>
            <a:r>
              <a:rPr lang="en-US" sz="3200" dirty="0">
                <a:latin typeface="+mj-lt"/>
              </a:rPr>
              <a:t>then we know about</a:t>
            </a:r>
          </a:p>
        </p:txBody>
      </p:sp>
      <p:sp>
        <p:nvSpPr>
          <p:cNvPr id="15" name="TextBox 14">
            <a:extLst>
              <a:ext uri="{FF2B5EF4-FFF2-40B4-BE49-F238E27FC236}">
                <a16:creationId xmlns:a16="http://schemas.microsoft.com/office/drawing/2014/main" id="{786AC649-ED12-3A00-B2C8-FAC70E09E1DD}"/>
              </a:ext>
            </a:extLst>
          </p:cNvPr>
          <p:cNvSpPr txBox="1"/>
          <p:nvPr/>
        </p:nvSpPr>
        <p:spPr>
          <a:xfrm>
            <a:off x="8707712" y="4556617"/>
            <a:ext cx="2548390" cy="584775"/>
          </a:xfrm>
          <a:prstGeom prst="rect">
            <a:avLst/>
          </a:prstGeom>
          <a:noFill/>
        </p:spPr>
        <p:txBody>
          <a:bodyPr wrap="none" rtlCol="0">
            <a:spAutoFit/>
          </a:bodyPr>
          <a:lstStyle/>
          <a:p>
            <a:r>
              <a:rPr lang="en-US" sz="3200" dirty="0">
                <a:latin typeface="+mj-lt"/>
              </a:rPr>
              <a:t>If we generate</a:t>
            </a:r>
          </a:p>
        </p:txBody>
      </p:sp>
      <p:sp>
        <p:nvSpPr>
          <p:cNvPr id="16" name="TextBox 15">
            <a:extLst>
              <a:ext uri="{FF2B5EF4-FFF2-40B4-BE49-F238E27FC236}">
                <a16:creationId xmlns:a16="http://schemas.microsoft.com/office/drawing/2014/main" id="{927E0AE6-F653-2BB2-F56E-77F20B53BAF8}"/>
              </a:ext>
            </a:extLst>
          </p:cNvPr>
          <p:cNvSpPr txBox="1"/>
          <p:nvPr/>
        </p:nvSpPr>
        <p:spPr>
          <a:xfrm>
            <a:off x="235603" y="4556617"/>
            <a:ext cx="3725379" cy="584775"/>
          </a:xfrm>
          <a:prstGeom prst="rect">
            <a:avLst/>
          </a:prstGeom>
          <a:noFill/>
        </p:spPr>
        <p:txBody>
          <a:bodyPr wrap="none" rtlCol="0">
            <a:spAutoFit/>
          </a:bodyPr>
          <a:lstStyle/>
          <a:p>
            <a:r>
              <a:rPr lang="en-US" sz="3200" dirty="0">
                <a:latin typeface="+mj-lt"/>
              </a:rPr>
              <a:t>then we can estimate</a:t>
            </a:r>
          </a:p>
        </p:txBody>
      </p:sp>
    </p:spTree>
    <p:extLst>
      <p:ext uri="{BB962C8B-B14F-4D97-AF65-F5344CB8AC3E}">
        <p14:creationId xmlns:p14="http://schemas.microsoft.com/office/powerpoint/2010/main" val="41772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E468-03CA-21BD-52D3-B535E8056C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A47488-23A1-4BF4-9238-B94043D40020}"/>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Pseudorandom Numbers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831C0D-D945-7ED6-E1CB-217202468497}"/>
                  </a:ext>
                </a:extLst>
              </p:cNvPr>
              <p:cNvSpPr txBox="1"/>
              <p:nvPr/>
            </p:nvSpPr>
            <p:spPr>
              <a:xfrm>
                <a:off x="2774706" y="1623874"/>
                <a:ext cx="6642588" cy="707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600" i="1" smtClean="0">
                              <a:latin typeface="Cambria Math" panose="02040503050406030204" pitchFamily="18" charset="0"/>
                            </a:rPr>
                          </m:ctrlPr>
                        </m:sSubPr>
                        <m:e>
                          <m:r>
                            <a:rPr lang="en-GB" sz="4600" b="0" i="1" smtClean="0">
                              <a:latin typeface="Cambria Math" panose="02040503050406030204" pitchFamily="18" charset="0"/>
                            </a:rPr>
                            <m:t>𝑋</m:t>
                          </m:r>
                        </m:e>
                        <m:sub>
                          <m:r>
                            <a:rPr lang="en-GB" sz="4600" b="0" i="1" smtClean="0">
                              <a:latin typeface="Cambria Math" panose="02040503050406030204" pitchFamily="18" charset="0"/>
                            </a:rPr>
                            <m:t>𝑛</m:t>
                          </m:r>
                          <m:r>
                            <a:rPr lang="en-GB" sz="4600" b="0" i="1" smtClean="0">
                              <a:latin typeface="Cambria Math" panose="02040503050406030204" pitchFamily="18" charset="0"/>
                            </a:rPr>
                            <m:t>+1</m:t>
                          </m:r>
                        </m:sub>
                      </m:sSub>
                      <m:r>
                        <a:rPr lang="en-GB" sz="4600" b="0" i="1" smtClean="0">
                          <a:latin typeface="Cambria Math" panose="02040503050406030204" pitchFamily="18" charset="0"/>
                        </a:rPr>
                        <m:t>= </m:t>
                      </m:r>
                      <m:d>
                        <m:dPr>
                          <m:ctrlPr>
                            <a:rPr lang="en-GB" sz="4600" b="0" i="1" smtClean="0">
                              <a:latin typeface="Cambria Math" panose="02040503050406030204" pitchFamily="18" charset="0"/>
                            </a:rPr>
                          </m:ctrlPr>
                        </m:dPr>
                        <m:e>
                          <m:r>
                            <a:rPr lang="en-GB" sz="4600" b="0" i="1" smtClean="0">
                              <a:latin typeface="Cambria Math" panose="02040503050406030204" pitchFamily="18" charset="0"/>
                            </a:rPr>
                            <m:t>𝑎</m:t>
                          </m:r>
                          <m:sSub>
                            <m:sSubPr>
                              <m:ctrlPr>
                                <a:rPr lang="en-GB" sz="4600" b="0" i="1" smtClean="0">
                                  <a:latin typeface="Cambria Math" panose="02040503050406030204" pitchFamily="18" charset="0"/>
                                </a:rPr>
                              </m:ctrlPr>
                            </m:sSubPr>
                            <m:e>
                              <m:r>
                                <a:rPr lang="en-GB" sz="4600" b="0" i="1" smtClean="0">
                                  <a:latin typeface="Cambria Math" panose="02040503050406030204" pitchFamily="18" charset="0"/>
                                </a:rPr>
                                <m:t>𝑋</m:t>
                              </m:r>
                            </m:e>
                            <m:sub>
                              <m:r>
                                <a:rPr lang="en-GB" sz="4600" b="0" i="1" smtClean="0">
                                  <a:latin typeface="Cambria Math" panose="02040503050406030204" pitchFamily="18" charset="0"/>
                                </a:rPr>
                                <m:t>𝑛</m:t>
                              </m:r>
                            </m:sub>
                          </m:sSub>
                          <m:r>
                            <a:rPr lang="en-GB" sz="4600" b="0" i="1" smtClean="0">
                              <a:latin typeface="Cambria Math" panose="02040503050406030204" pitchFamily="18" charset="0"/>
                            </a:rPr>
                            <m:t>+</m:t>
                          </m:r>
                          <m:r>
                            <a:rPr lang="en-GB" sz="4600" b="0" i="1" smtClean="0">
                              <a:latin typeface="Cambria Math" panose="02040503050406030204" pitchFamily="18" charset="0"/>
                            </a:rPr>
                            <m:t>𝑐</m:t>
                          </m:r>
                        </m:e>
                      </m:d>
                      <m:r>
                        <a:rPr lang="en-GB" sz="4600" b="0" i="1" smtClean="0">
                          <a:latin typeface="Cambria Math" panose="02040503050406030204" pitchFamily="18" charset="0"/>
                        </a:rPr>
                        <m:t> </m:t>
                      </m:r>
                      <m:r>
                        <m:rPr>
                          <m:nor/>
                        </m:rPr>
                        <a:rPr lang="en-GB" sz="4600" b="0" i="0" smtClean="0">
                          <a:latin typeface="Cambria Math" panose="02040503050406030204" pitchFamily="18" charset="0"/>
                        </a:rPr>
                        <m:t>mod</m:t>
                      </m:r>
                      <m:r>
                        <m:rPr>
                          <m:nor/>
                        </m:rPr>
                        <a:rPr lang="en-GB" sz="4600" b="0" i="0" smtClean="0">
                          <a:latin typeface="Cambria Math" panose="02040503050406030204" pitchFamily="18" charset="0"/>
                        </a:rPr>
                        <m:t> </m:t>
                      </m:r>
                      <m:r>
                        <a:rPr lang="en-GB" sz="4600" b="0" i="1" smtClean="0">
                          <a:latin typeface="Cambria Math" panose="02040503050406030204" pitchFamily="18" charset="0"/>
                        </a:rPr>
                        <m:t>𝑚</m:t>
                      </m:r>
                    </m:oMath>
                  </m:oMathPara>
                </a14:m>
                <a:endParaRPr lang="en-US" sz="4600" dirty="0"/>
              </a:p>
            </p:txBody>
          </p:sp>
        </mc:Choice>
        <mc:Fallback xmlns="">
          <p:sp>
            <p:nvSpPr>
              <p:cNvPr id="9" name="TextBox 8">
                <a:extLst>
                  <a:ext uri="{FF2B5EF4-FFF2-40B4-BE49-F238E27FC236}">
                    <a16:creationId xmlns:a16="http://schemas.microsoft.com/office/drawing/2014/main" id="{00831C0D-D945-7ED6-E1CB-217202468497}"/>
                  </a:ext>
                </a:extLst>
              </p:cNvPr>
              <p:cNvSpPr txBox="1">
                <a:spLocks noRot="1" noChangeAspect="1" noMove="1" noResize="1" noEditPoints="1" noAdjustHandles="1" noChangeArrowheads="1" noChangeShapeType="1" noTextEdit="1"/>
              </p:cNvSpPr>
              <p:nvPr/>
            </p:nvSpPr>
            <p:spPr>
              <a:xfrm>
                <a:off x="2774706" y="1623874"/>
                <a:ext cx="6642588" cy="707886"/>
              </a:xfrm>
              <a:prstGeom prst="rect">
                <a:avLst/>
              </a:prstGeom>
              <a:blipFill>
                <a:blip r:embed="rId2"/>
                <a:stretch>
                  <a:fillRect l="-1527" t="-7018" r="-382" b="-3684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BA418C8-A772-D174-97A8-C8234CC304E1}"/>
              </a:ext>
            </a:extLst>
          </p:cNvPr>
          <p:cNvSpPr txBox="1"/>
          <p:nvPr/>
        </p:nvSpPr>
        <p:spPr>
          <a:xfrm>
            <a:off x="4007874" y="-813177"/>
            <a:ext cx="6098458" cy="369332"/>
          </a:xfrm>
          <a:prstGeom prst="rect">
            <a:avLst/>
          </a:prstGeom>
          <a:noFill/>
        </p:spPr>
        <p:txBody>
          <a:bodyPr wrap="square">
            <a:spAutoFit/>
          </a:bodyPr>
          <a:lstStyle/>
          <a:p>
            <a:r>
              <a:rPr lang="en-GB" dirty="0">
                <a:solidFill>
                  <a:srgbClr val="000000"/>
                </a:solidFill>
                <a:effectLst/>
                <a:latin typeface="Menlo" panose="020B0609030804020204" pitchFamily="49" charset="0"/>
              </a:rPr>
              <a:t>(3 * X) + 7) % 53</a:t>
            </a:r>
          </a:p>
        </p:txBody>
      </p:sp>
      <p:graphicFrame>
        <p:nvGraphicFramePr>
          <p:cNvPr id="12" name="Table 11">
            <a:extLst>
              <a:ext uri="{FF2B5EF4-FFF2-40B4-BE49-F238E27FC236}">
                <a16:creationId xmlns:a16="http://schemas.microsoft.com/office/drawing/2014/main" id="{1A71A122-2A63-B727-AAE2-AF71CFD805E5}"/>
              </a:ext>
            </a:extLst>
          </p:cNvPr>
          <p:cNvGraphicFramePr>
            <a:graphicFrameLocks noGrp="1"/>
          </p:cNvGraphicFramePr>
          <p:nvPr>
            <p:extLst>
              <p:ext uri="{D42A27DB-BD31-4B8C-83A1-F6EECF244321}">
                <p14:modId xmlns:p14="http://schemas.microsoft.com/office/powerpoint/2010/main" val="2703462566"/>
              </p:ext>
            </p:extLst>
          </p:nvPr>
        </p:nvGraphicFramePr>
        <p:xfrm>
          <a:off x="5642089" y="2576873"/>
          <a:ext cx="4079160" cy="4075996"/>
        </p:xfrm>
        <a:graphic>
          <a:graphicData uri="http://schemas.openxmlformats.org/drawingml/2006/table">
            <a:tbl>
              <a:tblPr firstRow="1" bandRow="1">
                <a:tableStyleId>{2D5ABB26-0587-4C30-8999-92F81FD0307C}</a:tableStyleId>
              </a:tblPr>
              <a:tblGrid>
                <a:gridCol w="2039580">
                  <a:extLst>
                    <a:ext uri="{9D8B030D-6E8A-4147-A177-3AD203B41FA5}">
                      <a16:colId xmlns:a16="http://schemas.microsoft.com/office/drawing/2014/main" val="3653513239"/>
                    </a:ext>
                  </a:extLst>
                </a:gridCol>
                <a:gridCol w="2039580">
                  <a:extLst>
                    <a:ext uri="{9D8B030D-6E8A-4147-A177-3AD203B41FA5}">
                      <a16:colId xmlns:a16="http://schemas.microsoft.com/office/drawing/2014/main" val="2677166066"/>
                    </a:ext>
                  </a:extLst>
                </a:gridCol>
              </a:tblGrid>
              <a:tr h="580486">
                <a:tc>
                  <a:txBody>
                    <a:bodyPr/>
                    <a:lstStyle/>
                    <a:p>
                      <a:pPr algn="ctr"/>
                      <a:r>
                        <a:rPr lang="en-US" sz="3200" dirty="0"/>
                        <a:t>n</a:t>
                      </a:r>
                      <a:endParaRPr lang="en-US" sz="3200" i="1" dirty="0">
                        <a:latin typeface="+mj-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3200" dirty="0" err="1"/>
                        <a:t>X</a:t>
                      </a:r>
                      <a:r>
                        <a:rPr lang="en-US" sz="3200" baseline="-25000" dirty="0" err="1"/>
                        <a:t>n</a:t>
                      </a:r>
                      <a:endParaRPr lang="en-US" sz="3200" i="1" baseline="-25000" dirty="0">
                        <a:latin typeface="+mj-l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192472"/>
                  </a:ext>
                </a:extLst>
              </a:tr>
              <a:tr h="582585">
                <a:tc>
                  <a:txBody>
                    <a:bodyPr/>
                    <a:lstStyle/>
                    <a:p>
                      <a:pPr algn="ctr"/>
                      <a:r>
                        <a:rPr lang="en-US" sz="3200" dirty="0"/>
                        <a:t>0</a:t>
                      </a:r>
                      <a:endParaRPr lang="en-US" sz="3200" dirty="0">
                        <a:latin typeface="+mj-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200" dirty="0"/>
                        <a:t>44</a:t>
                      </a:r>
                      <a:endParaRPr lang="en-US" sz="3200" dirty="0">
                        <a:latin typeface="+mj-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05021991"/>
                  </a:ext>
                </a:extLst>
              </a:tr>
              <a:tr h="582585">
                <a:tc>
                  <a:txBody>
                    <a:bodyPr/>
                    <a:lstStyle/>
                    <a:p>
                      <a:pPr algn="ctr"/>
                      <a:r>
                        <a:rPr lang="en-US" sz="3200" dirty="0"/>
                        <a:t>1</a:t>
                      </a:r>
                      <a:endParaRPr lang="en-US" sz="3200" dirty="0">
                        <a:latin typeface="+mj-lt"/>
                      </a:endParaRPr>
                    </a:p>
                  </a:txBody>
                  <a:tcPr>
                    <a:lnR w="12700" cap="flat" cmpd="sng" algn="ctr">
                      <a:solidFill>
                        <a:schemeClr val="tx1"/>
                      </a:solidFill>
                      <a:prstDash val="solid"/>
                      <a:round/>
                      <a:headEnd type="none" w="med" len="med"/>
                      <a:tailEnd type="none" w="med" len="med"/>
                    </a:lnR>
                  </a:tcPr>
                </a:tc>
                <a:tc>
                  <a:txBody>
                    <a:bodyPr/>
                    <a:lstStyle/>
                    <a:p>
                      <a:pPr algn="ctr"/>
                      <a:r>
                        <a:rPr lang="en-US" sz="3200" dirty="0"/>
                        <a:t>33</a:t>
                      </a:r>
                      <a:endParaRPr lang="en-US" sz="3200" dirty="0">
                        <a:latin typeface="+mj-lt"/>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198263"/>
                  </a:ext>
                </a:extLst>
              </a:tr>
              <a:tr h="582585">
                <a:tc>
                  <a:txBody>
                    <a:bodyPr/>
                    <a:lstStyle/>
                    <a:p>
                      <a:pPr algn="ctr"/>
                      <a:r>
                        <a:rPr lang="en-US" sz="3200" dirty="0"/>
                        <a:t>2</a:t>
                      </a:r>
                      <a:endParaRPr lang="en-US" sz="3200" dirty="0">
                        <a:latin typeface="+mj-lt"/>
                      </a:endParaRPr>
                    </a:p>
                  </a:txBody>
                  <a:tcPr>
                    <a:lnR w="12700" cap="flat" cmpd="sng" algn="ctr">
                      <a:solidFill>
                        <a:schemeClr val="tx1"/>
                      </a:solidFill>
                      <a:prstDash val="solid"/>
                      <a:round/>
                      <a:headEnd type="none" w="med" len="med"/>
                      <a:tailEnd type="none" w="med" len="med"/>
                    </a:lnR>
                  </a:tcPr>
                </a:tc>
                <a:tc>
                  <a:txBody>
                    <a:bodyPr/>
                    <a:lstStyle/>
                    <a:p>
                      <a:pPr algn="ctr"/>
                      <a:r>
                        <a:rPr lang="en-US" sz="3200" dirty="0"/>
                        <a:t>0</a:t>
                      </a:r>
                      <a:endParaRPr lang="en-US" sz="3200" dirty="0">
                        <a:latin typeface="+mj-lt"/>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79530037"/>
                  </a:ext>
                </a:extLst>
              </a:tr>
              <a:tr h="582585">
                <a:tc>
                  <a:txBody>
                    <a:bodyPr/>
                    <a:lstStyle/>
                    <a:p>
                      <a:pPr algn="ctr"/>
                      <a:r>
                        <a:rPr lang="en-US" sz="3200" dirty="0"/>
                        <a:t>3</a:t>
                      </a:r>
                      <a:endParaRPr lang="en-US" sz="3200" dirty="0">
                        <a:latin typeface="+mj-lt"/>
                      </a:endParaRPr>
                    </a:p>
                  </a:txBody>
                  <a:tcPr>
                    <a:lnR w="12700" cap="flat" cmpd="sng" algn="ctr">
                      <a:solidFill>
                        <a:schemeClr val="tx1"/>
                      </a:solidFill>
                      <a:prstDash val="solid"/>
                      <a:round/>
                      <a:headEnd type="none" w="med" len="med"/>
                      <a:tailEnd type="none" w="med" len="med"/>
                    </a:lnR>
                  </a:tcPr>
                </a:tc>
                <a:tc>
                  <a:txBody>
                    <a:bodyPr/>
                    <a:lstStyle/>
                    <a:p>
                      <a:pPr algn="ctr"/>
                      <a:r>
                        <a:rPr lang="en-US" sz="3200" dirty="0"/>
                        <a:t>7</a:t>
                      </a:r>
                      <a:endParaRPr lang="en-US" sz="3200" dirty="0">
                        <a:latin typeface="+mj-lt"/>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88333064"/>
                  </a:ext>
                </a:extLst>
              </a:tr>
              <a:tr h="582585">
                <a:tc>
                  <a:txBody>
                    <a:bodyPr/>
                    <a:lstStyle/>
                    <a:p>
                      <a:pPr algn="ctr"/>
                      <a:r>
                        <a:rPr lang="en-US" sz="3200" dirty="0"/>
                        <a:t>4</a:t>
                      </a:r>
                      <a:endParaRPr lang="en-US" sz="3200" dirty="0">
                        <a:latin typeface="+mj-lt"/>
                      </a:endParaRPr>
                    </a:p>
                  </a:txBody>
                  <a:tcPr>
                    <a:lnR w="12700" cap="flat" cmpd="sng" algn="ctr">
                      <a:solidFill>
                        <a:schemeClr val="tx1"/>
                      </a:solidFill>
                      <a:prstDash val="solid"/>
                      <a:round/>
                      <a:headEnd type="none" w="med" len="med"/>
                      <a:tailEnd type="none" w="med" len="med"/>
                    </a:lnR>
                  </a:tcPr>
                </a:tc>
                <a:tc>
                  <a:txBody>
                    <a:bodyPr/>
                    <a:lstStyle/>
                    <a:p>
                      <a:pPr algn="ctr"/>
                      <a:r>
                        <a:rPr lang="en-US" sz="3200" dirty="0"/>
                        <a:t>28</a:t>
                      </a:r>
                      <a:endParaRPr lang="en-US" sz="3200" dirty="0">
                        <a:latin typeface="+mj-lt"/>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74399955"/>
                  </a:ext>
                </a:extLst>
              </a:tr>
              <a:tr h="582585">
                <a:tc>
                  <a:txBody>
                    <a:bodyPr/>
                    <a:lstStyle/>
                    <a:p>
                      <a:pPr algn="ctr"/>
                      <a:r>
                        <a:rPr lang="en-US" sz="3200" dirty="0"/>
                        <a:t>5</a:t>
                      </a:r>
                      <a:endParaRPr lang="en-US" sz="3200" dirty="0">
                        <a:latin typeface="+mj-lt"/>
                      </a:endParaRPr>
                    </a:p>
                  </a:txBody>
                  <a:tcPr>
                    <a:lnR w="12700" cap="flat" cmpd="sng" algn="ctr">
                      <a:solidFill>
                        <a:schemeClr val="tx1"/>
                      </a:solidFill>
                      <a:prstDash val="solid"/>
                      <a:round/>
                      <a:headEnd type="none" w="med" len="med"/>
                      <a:tailEnd type="none" w="med" len="med"/>
                    </a:lnR>
                  </a:tcPr>
                </a:tc>
                <a:tc>
                  <a:txBody>
                    <a:bodyPr/>
                    <a:lstStyle/>
                    <a:p>
                      <a:pPr algn="ctr"/>
                      <a:r>
                        <a:rPr lang="en-US" sz="3200" dirty="0"/>
                        <a:t>38</a:t>
                      </a:r>
                      <a:endParaRPr lang="en-US" sz="3200" dirty="0">
                        <a:latin typeface="+mj-lt"/>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6257635"/>
                  </a:ext>
                </a:extLst>
              </a:tr>
            </a:tbl>
          </a:graphicData>
        </a:graphic>
      </p:graphicFrame>
      <p:sp>
        <p:nvSpPr>
          <p:cNvPr id="13" name="TextBox 12">
            <a:extLst>
              <a:ext uri="{FF2B5EF4-FFF2-40B4-BE49-F238E27FC236}">
                <a16:creationId xmlns:a16="http://schemas.microsoft.com/office/drawing/2014/main" id="{C5CB692A-15E4-642B-67E4-C62DD345B5F6}"/>
              </a:ext>
            </a:extLst>
          </p:cNvPr>
          <p:cNvSpPr txBox="1"/>
          <p:nvPr/>
        </p:nvSpPr>
        <p:spPr>
          <a:xfrm>
            <a:off x="3192343" y="3429000"/>
            <a:ext cx="1317990" cy="1569660"/>
          </a:xfrm>
          <a:prstGeom prst="rect">
            <a:avLst/>
          </a:prstGeom>
          <a:noFill/>
        </p:spPr>
        <p:txBody>
          <a:bodyPr wrap="none" rtlCol="0">
            <a:spAutoFit/>
          </a:bodyPr>
          <a:lstStyle/>
          <a:p>
            <a:pPr algn="ctr"/>
            <a:r>
              <a:rPr lang="en-US" sz="3200" dirty="0">
                <a:latin typeface="+mj-lt"/>
              </a:rPr>
              <a:t>a = 3</a:t>
            </a:r>
          </a:p>
          <a:p>
            <a:pPr algn="ctr"/>
            <a:r>
              <a:rPr lang="en-US" sz="3200" dirty="0">
                <a:latin typeface="+mj-lt"/>
              </a:rPr>
              <a:t>c = 7</a:t>
            </a:r>
          </a:p>
          <a:p>
            <a:pPr algn="ctr"/>
            <a:r>
              <a:rPr lang="en-US" sz="3200" dirty="0">
                <a:latin typeface="+mj-lt"/>
              </a:rPr>
              <a:t>m = 53</a:t>
            </a:r>
          </a:p>
        </p:txBody>
      </p:sp>
      <p:sp>
        <p:nvSpPr>
          <p:cNvPr id="14" name="Rectangle 13">
            <a:extLst>
              <a:ext uri="{FF2B5EF4-FFF2-40B4-BE49-F238E27FC236}">
                <a16:creationId xmlns:a16="http://schemas.microsoft.com/office/drawing/2014/main" id="{18AB8415-CE93-E551-64F9-597C4CAD70C9}"/>
              </a:ext>
            </a:extLst>
          </p:cNvPr>
          <p:cNvSpPr/>
          <p:nvPr/>
        </p:nvSpPr>
        <p:spPr>
          <a:xfrm>
            <a:off x="6475407" y="3859869"/>
            <a:ext cx="358847"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E1F049-F91F-D4E7-BE01-8838A78B80CC}"/>
              </a:ext>
            </a:extLst>
          </p:cNvPr>
          <p:cNvSpPr/>
          <p:nvPr/>
        </p:nvSpPr>
        <p:spPr>
          <a:xfrm>
            <a:off x="6475407" y="4463487"/>
            <a:ext cx="358847"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08E955-D352-BCC5-9D61-6E9F70623042}"/>
              </a:ext>
            </a:extLst>
          </p:cNvPr>
          <p:cNvSpPr/>
          <p:nvPr/>
        </p:nvSpPr>
        <p:spPr>
          <a:xfrm>
            <a:off x="6475406" y="5052379"/>
            <a:ext cx="358847"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F0C5C3-93B8-ABBF-FE5F-94FD687C8BEB}"/>
              </a:ext>
            </a:extLst>
          </p:cNvPr>
          <p:cNvSpPr/>
          <p:nvPr/>
        </p:nvSpPr>
        <p:spPr>
          <a:xfrm>
            <a:off x="6475406" y="5598359"/>
            <a:ext cx="358847"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F0E474-77D3-6E10-6393-7917D4779C60}"/>
              </a:ext>
            </a:extLst>
          </p:cNvPr>
          <p:cNvSpPr/>
          <p:nvPr/>
        </p:nvSpPr>
        <p:spPr>
          <a:xfrm>
            <a:off x="6475405" y="6184736"/>
            <a:ext cx="358847"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01968B-8C90-0EAA-2D9C-91872BA7D705}"/>
              </a:ext>
            </a:extLst>
          </p:cNvPr>
          <p:cNvSpPr/>
          <p:nvPr/>
        </p:nvSpPr>
        <p:spPr>
          <a:xfrm>
            <a:off x="8402498" y="3873945"/>
            <a:ext cx="506393"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3CC63C-0263-6315-2933-E686E4EA9123}"/>
              </a:ext>
            </a:extLst>
          </p:cNvPr>
          <p:cNvSpPr/>
          <p:nvPr/>
        </p:nvSpPr>
        <p:spPr>
          <a:xfrm>
            <a:off x="8412359" y="4467834"/>
            <a:ext cx="506393"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2B6B26-9C06-A764-2323-2B30F34A11DF}"/>
              </a:ext>
            </a:extLst>
          </p:cNvPr>
          <p:cNvSpPr/>
          <p:nvPr/>
        </p:nvSpPr>
        <p:spPr>
          <a:xfrm>
            <a:off x="8395136" y="5061723"/>
            <a:ext cx="506393"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6DF8AD-6DBF-CF4F-640E-900C5A2584F0}"/>
              </a:ext>
            </a:extLst>
          </p:cNvPr>
          <p:cNvSpPr/>
          <p:nvPr/>
        </p:nvSpPr>
        <p:spPr>
          <a:xfrm>
            <a:off x="8412359" y="5563608"/>
            <a:ext cx="506393"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3B8965-25E7-3CFB-F8FE-AD765768AC6F}"/>
              </a:ext>
            </a:extLst>
          </p:cNvPr>
          <p:cNvSpPr/>
          <p:nvPr/>
        </p:nvSpPr>
        <p:spPr>
          <a:xfrm>
            <a:off x="8395138" y="6206904"/>
            <a:ext cx="506393" cy="3539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BDE10AE-60F5-0602-0CB8-6A08D4E31F08}"/>
              </a:ext>
            </a:extLst>
          </p:cNvPr>
          <p:cNvSpPr txBox="1"/>
          <p:nvPr/>
        </p:nvSpPr>
        <p:spPr>
          <a:xfrm>
            <a:off x="358847" y="5800581"/>
            <a:ext cx="3138744" cy="584775"/>
          </a:xfrm>
          <a:prstGeom prst="rect">
            <a:avLst/>
          </a:prstGeom>
          <a:noFill/>
        </p:spPr>
        <p:txBody>
          <a:bodyPr wrap="none" rtlCol="0">
            <a:spAutoFit/>
          </a:bodyPr>
          <a:lstStyle/>
          <a:p>
            <a:r>
              <a:rPr lang="en-US" sz="3200" dirty="0">
                <a:latin typeface="+mj-lt"/>
              </a:rPr>
              <a:t>Mersenne Twister</a:t>
            </a:r>
          </a:p>
        </p:txBody>
      </p:sp>
      <p:sp>
        <p:nvSpPr>
          <p:cNvPr id="26" name="TextBox 25">
            <a:extLst>
              <a:ext uri="{FF2B5EF4-FFF2-40B4-BE49-F238E27FC236}">
                <a16:creationId xmlns:a16="http://schemas.microsoft.com/office/drawing/2014/main" id="{0625030E-9329-C221-7380-A402D35DA51A}"/>
              </a:ext>
            </a:extLst>
          </p:cNvPr>
          <p:cNvSpPr txBox="1"/>
          <p:nvPr/>
        </p:nvSpPr>
        <p:spPr>
          <a:xfrm>
            <a:off x="358847" y="1094593"/>
            <a:ext cx="5191549" cy="584775"/>
          </a:xfrm>
          <a:prstGeom prst="rect">
            <a:avLst/>
          </a:prstGeom>
          <a:noFill/>
        </p:spPr>
        <p:txBody>
          <a:bodyPr wrap="none" rtlCol="0">
            <a:spAutoFit/>
          </a:bodyPr>
          <a:lstStyle/>
          <a:p>
            <a:r>
              <a:rPr lang="en-US" sz="3200" dirty="0">
                <a:latin typeface="+mj-lt"/>
              </a:rPr>
              <a:t>Linear Congruential Generator</a:t>
            </a:r>
          </a:p>
        </p:txBody>
      </p:sp>
    </p:spTree>
    <p:extLst>
      <p:ext uri="{BB962C8B-B14F-4D97-AF65-F5344CB8AC3E}">
        <p14:creationId xmlns:p14="http://schemas.microsoft.com/office/powerpoint/2010/main" val="4362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A334-0CD7-20C4-49C1-8B2C58D9AC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D2726A-E69D-D5D5-8E5C-ABAFCC3B4488}"/>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The </a:t>
            </a:r>
            <a:r>
              <a:rPr lang="en-GB" sz="4400" dirty="0">
                <a:solidFill>
                  <a:srgbClr val="BF2B3D"/>
                </a:solidFill>
                <a:effectLst/>
                <a:latin typeface="Courier New" panose="02070309020205020404" pitchFamily="49" charset="0"/>
                <a:ea typeface="Times New Roman" panose="02020603050405020304" pitchFamily="18" charset="0"/>
                <a:cs typeface="Courier New" panose="02070309020205020404" pitchFamily="49" charset="0"/>
              </a:rPr>
              <a:t>random</a:t>
            </a:r>
            <a:r>
              <a:rPr lang="en-GB" sz="4400" b="1" dirty="0">
                <a:solidFill>
                  <a:srgbClr val="BF2B3D"/>
                </a:solidFill>
                <a:effectLst/>
                <a:latin typeface="Calibri Light" panose="020F0302020204030204" pitchFamily="34" charset="0"/>
                <a:ea typeface="Times New Roman" panose="02020603050405020304" pitchFamily="18" charset="0"/>
              </a:rPr>
              <a:t> </a:t>
            </a:r>
            <a:r>
              <a:rPr lang="en-GB" sz="4400" b="1" dirty="0">
                <a:solidFill>
                  <a:srgbClr val="BF2B3D"/>
                </a:solidFill>
                <a:latin typeface="Calibri Light" panose="020F0302020204030204" pitchFamily="34" charset="0"/>
                <a:ea typeface="Times New Roman" panose="02020603050405020304" pitchFamily="18" charset="0"/>
              </a:rPr>
              <a:t>Library</a:t>
            </a:r>
            <a:endParaRPr lang="en-GB" sz="4400" b="1" dirty="0">
              <a:solidFill>
                <a:srgbClr val="BF2B3D"/>
              </a:solidFill>
              <a:effectLst/>
              <a:latin typeface="Calibri Light" panose="020F030202020403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6508DC89-3A0F-C343-24EC-FD64A6F25C24}"/>
              </a:ext>
            </a:extLst>
          </p:cNvPr>
          <p:cNvSpPr txBox="1"/>
          <p:nvPr/>
        </p:nvSpPr>
        <p:spPr>
          <a:xfrm>
            <a:off x="1681674" y="1873046"/>
            <a:ext cx="4265911"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random.random</a:t>
            </a:r>
            <a:r>
              <a:rPr lang="en-US" sz="2800" dirty="0">
                <a:latin typeface="Courier New" panose="02070309020205020404" pitchFamily="49" charset="0"/>
                <a:cs typeface="Courier New" panose="02070309020205020404" pitchFamily="49" charset="0"/>
              </a:rPr>
              <a:t>()</a:t>
            </a:r>
          </a:p>
        </p:txBody>
      </p:sp>
      <p:sp>
        <p:nvSpPr>
          <p:cNvPr id="4" name="TextBox 3">
            <a:extLst>
              <a:ext uri="{FF2B5EF4-FFF2-40B4-BE49-F238E27FC236}">
                <a16:creationId xmlns:a16="http://schemas.microsoft.com/office/drawing/2014/main" id="{5F0EEA19-836F-9CD3-97D2-D885C7F6F978}"/>
              </a:ext>
            </a:extLst>
          </p:cNvPr>
          <p:cNvSpPr txBox="1"/>
          <p:nvPr/>
        </p:nvSpPr>
        <p:spPr>
          <a:xfrm>
            <a:off x="1681673" y="2529651"/>
            <a:ext cx="7487947"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random.choice</a:t>
            </a:r>
            <a:r>
              <a:rPr lang="en-US" sz="2800" dirty="0">
                <a:latin typeface="Courier New" panose="02070309020205020404" pitchFamily="49" charset="0"/>
                <a:cs typeface="Courier New" panose="02070309020205020404" pitchFamily="49" charset="0"/>
              </a:rPr>
              <a:t>([‘A’, ‘B’, ‘C’])</a:t>
            </a:r>
          </a:p>
        </p:txBody>
      </p:sp>
      <p:sp>
        <p:nvSpPr>
          <p:cNvPr id="5" name="TextBox 4">
            <a:extLst>
              <a:ext uri="{FF2B5EF4-FFF2-40B4-BE49-F238E27FC236}">
                <a16:creationId xmlns:a16="http://schemas.microsoft.com/office/drawing/2014/main" id="{AE9349C4-B35C-3534-B083-CB298500C579}"/>
              </a:ext>
            </a:extLst>
          </p:cNvPr>
          <p:cNvSpPr txBox="1"/>
          <p:nvPr/>
        </p:nvSpPr>
        <p:spPr>
          <a:xfrm>
            <a:off x="1681672" y="3186256"/>
            <a:ext cx="5984331"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random.shuffle</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my_list</a:t>
            </a:r>
            <a:r>
              <a:rPr lang="en-US" sz="2800" dirty="0">
                <a:latin typeface="Courier New" panose="02070309020205020404" pitchFamily="49" charset="0"/>
                <a:cs typeface="Courier New" panose="02070309020205020404" pitchFamily="49" charset="0"/>
              </a:rPr>
              <a:t>)</a:t>
            </a:r>
          </a:p>
        </p:txBody>
      </p:sp>
      <p:sp>
        <p:nvSpPr>
          <p:cNvPr id="6" name="TextBox 5">
            <a:extLst>
              <a:ext uri="{FF2B5EF4-FFF2-40B4-BE49-F238E27FC236}">
                <a16:creationId xmlns:a16="http://schemas.microsoft.com/office/drawing/2014/main" id="{F67736F9-D958-9495-0934-903D162BE884}"/>
              </a:ext>
            </a:extLst>
          </p:cNvPr>
          <p:cNvSpPr txBox="1"/>
          <p:nvPr/>
        </p:nvSpPr>
        <p:spPr>
          <a:xfrm>
            <a:off x="1681671" y="3842861"/>
            <a:ext cx="4051109"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random.seed</a:t>
            </a:r>
            <a:r>
              <a:rPr lang="en-US" sz="2800" dirty="0">
                <a:latin typeface="Courier New" panose="02070309020205020404" pitchFamily="49" charset="0"/>
                <a:cs typeface="Courier New" panose="02070309020205020404" pitchFamily="49" charset="0"/>
              </a:rPr>
              <a:t>(1)</a:t>
            </a:r>
          </a:p>
        </p:txBody>
      </p:sp>
      <p:sp>
        <p:nvSpPr>
          <p:cNvPr id="7" name="TextBox 6">
            <a:extLst>
              <a:ext uri="{FF2B5EF4-FFF2-40B4-BE49-F238E27FC236}">
                <a16:creationId xmlns:a16="http://schemas.microsoft.com/office/drawing/2014/main" id="{78C60427-BBD0-BBE9-6A90-E396BC86A6F7}"/>
              </a:ext>
            </a:extLst>
          </p:cNvPr>
          <p:cNvSpPr txBox="1"/>
          <p:nvPr/>
        </p:nvSpPr>
        <p:spPr>
          <a:xfrm>
            <a:off x="1681671" y="4499466"/>
            <a:ext cx="6413935"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random.sample</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my_list</a:t>
            </a:r>
            <a:r>
              <a:rPr lang="en-US" sz="2800" dirty="0">
                <a:latin typeface="Courier New" panose="02070309020205020404" pitchFamily="49" charset="0"/>
                <a:cs typeface="Courier New" panose="02070309020205020404" pitchFamily="49" charset="0"/>
              </a:rPr>
              <a:t>, 3)</a:t>
            </a:r>
          </a:p>
        </p:txBody>
      </p:sp>
      <p:sp>
        <p:nvSpPr>
          <p:cNvPr id="8" name="TextBox 7">
            <a:extLst>
              <a:ext uri="{FF2B5EF4-FFF2-40B4-BE49-F238E27FC236}">
                <a16:creationId xmlns:a16="http://schemas.microsoft.com/office/drawing/2014/main" id="{50020B9B-708F-3977-0EEE-E8DA8C8B6A00}"/>
              </a:ext>
            </a:extLst>
          </p:cNvPr>
          <p:cNvSpPr txBox="1"/>
          <p:nvPr/>
        </p:nvSpPr>
        <p:spPr>
          <a:xfrm>
            <a:off x="1681670" y="5156071"/>
            <a:ext cx="7273145"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&gt;&gt;&gt; </a:t>
            </a:r>
            <a:r>
              <a:rPr lang="en-US" sz="2800" dirty="0" err="1">
                <a:latin typeface="Courier New" panose="02070309020205020404" pitchFamily="49" charset="0"/>
                <a:cs typeface="Courier New" panose="02070309020205020404" pitchFamily="49" charset="0"/>
              </a:rPr>
              <a:t>random.normalvariate</a:t>
            </a:r>
            <a:r>
              <a:rPr lang="en-US" sz="2800" dirty="0">
                <a:latin typeface="Courier New" panose="02070309020205020404" pitchFamily="49" charset="0"/>
                <a:cs typeface="Courier New" panose="02070309020205020404" pitchFamily="49" charset="0"/>
              </a:rPr>
              <a:t>(100, 20)</a:t>
            </a:r>
          </a:p>
        </p:txBody>
      </p:sp>
    </p:spTree>
    <p:extLst>
      <p:ext uri="{BB962C8B-B14F-4D97-AF65-F5344CB8AC3E}">
        <p14:creationId xmlns:p14="http://schemas.microsoft.com/office/powerpoint/2010/main" val="237726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53817-A35F-7A34-3A90-91823FC452A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C042077-E67B-45E6-782B-7FCC4FC4E594}"/>
              </a:ext>
            </a:extLst>
          </p:cNvPr>
          <p:cNvPicPr>
            <a:picLocks noChangeAspect="1"/>
          </p:cNvPicPr>
          <p:nvPr/>
        </p:nvPicPr>
        <p:blipFill>
          <a:blip r:embed="rId2"/>
          <a:stretch>
            <a:fillRect/>
          </a:stretch>
        </p:blipFill>
        <p:spPr>
          <a:xfrm>
            <a:off x="2050903" y="395177"/>
            <a:ext cx="8090194" cy="6067646"/>
          </a:xfrm>
          <a:prstGeom prst="rect">
            <a:avLst/>
          </a:prstGeom>
        </p:spPr>
      </p:pic>
    </p:spTree>
    <p:extLst>
      <p:ext uri="{BB962C8B-B14F-4D97-AF65-F5344CB8AC3E}">
        <p14:creationId xmlns:p14="http://schemas.microsoft.com/office/powerpoint/2010/main" val="3130347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E6AE9-F22E-893E-E78F-6CC20CDD08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B1F980-EDEB-1DC5-0558-FAE69204BCAC}"/>
              </a:ext>
            </a:extLst>
          </p:cNvPr>
          <p:cNvSpPr txBox="1"/>
          <p:nvPr/>
        </p:nvSpPr>
        <p:spPr>
          <a:xfrm>
            <a:off x="358847" y="325152"/>
            <a:ext cx="11177477" cy="2000548"/>
          </a:xfrm>
          <a:prstGeom prst="rect">
            <a:avLst/>
          </a:prstGeom>
          <a:noFill/>
        </p:spPr>
        <p:txBody>
          <a:bodyPr wrap="square">
            <a:spAutoFit/>
          </a:bodyPr>
          <a:lstStyle/>
          <a:p>
            <a:pPr algn="just"/>
            <a:r>
              <a:rPr lang="en-GB" sz="4000" kern="100" dirty="0">
                <a:solidFill>
                  <a:srgbClr val="BF2B3D"/>
                </a:solidFill>
                <a:effectLst/>
                <a:latin typeface="Calibri Light" panose="020F0302020204030204" pitchFamily="34" charset="0"/>
                <a:ea typeface="Calibri" panose="020F0502020204030204" pitchFamily="34" charset="0"/>
                <a:cs typeface="Times New Roman" panose="02020603050405020304" pitchFamily="18" charset="0"/>
              </a:rPr>
              <a:t>Example A: Falling Fridge Magnets</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dirty="0">
                <a:effectLst/>
                <a:latin typeface="Calibri Light" panose="020F0302020204030204" pitchFamily="34" charset="0"/>
                <a:ea typeface="Times New Roman" panose="02020603050405020304" pitchFamily="18" charset="0"/>
              </a:rPr>
              <a:t>You have a fridge with fridge magnets on that spell the words </a:t>
            </a:r>
            <a:r>
              <a:rPr lang="en-GB" sz="2200" b="1" dirty="0">
                <a:effectLst/>
                <a:latin typeface="Calibri" panose="020F0502020204030204" pitchFamily="34" charset="0"/>
                <a:ea typeface="Times New Roman" panose="02020603050405020304" pitchFamily="18" charset="0"/>
              </a:rPr>
              <a:t>HELLO WORLD</a:t>
            </a:r>
            <a:r>
              <a:rPr lang="en-GB" sz="2200" dirty="0">
                <a:effectLst/>
                <a:latin typeface="Calibri Light" panose="020F0302020204030204" pitchFamily="34" charset="0"/>
                <a:ea typeface="Times New Roman" panose="02020603050405020304" pitchFamily="18" charset="0"/>
              </a:rPr>
              <a:t>. An earthquake strikes and two letters fall off the fridge at random. What is the probability that one of those letters is a vowel? </a:t>
            </a:r>
            <a:endParaRPr lang="en-GB"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958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DC1FD-8495-44D1-560F-15CC0A9214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6BB930-F9F1-BEF5-C3AA-134DB38A8AFE}"/>
              </a:ext>
            </a:extLst>
          </p:cNvPr>
          <p:cNvSpPr txBox="1"/>
          <p:nvPr/>
        </p:nvSpPr>
        <p:spPr>
          <a:xfrm>
            <a:off x="358847" y="325152"/>
            <a:ext cx="11177477" cy="4031873"/>
          </a:xfrm>
          <a:prstGeom prst="rect">
            <a:avLst/>
          </a:prstGeom>
          <a:noFill/>
        </p:spPr>
        <p:txBody>
          <a:bodyPr wrap="square">
            <a:spAutoFit/>
          </a:bodyPr>
          <a:lstStyle/>
          <a:p>
            <a:pPr algn="just"/>
            <a:r>
              <a:rPr lang="en-GB" sz="4000" kern="100" dirty="0">
                <a:solidFill>
                  <a:srgbClr val="BF2B3D"/>
                </a:solidFill>
                <a:effectLst/>
                <a:latin typeface="Calibri Light" panose="020F0302020204030204" pitchFamily="34" charset="0"/>
                <a:ea typeface="Calibri" panose="020F0502020204030204" pitchFamily="34" charset="0"/>
                <a:cs typeface="Times New Roman" panose="02020603050405020304" pitchFamily="18" charset="0"/>
              </a:rPr>
              <a:t>Task 1: Weight of a Shopping Bag</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2200" dirty="0">
                <a:effectLst/>
                <a:latin typeface="Calibri Light" panose="020F0302020204030204" pitchFamily="34" charset="0"/>
                <a:ea typeface="Times New Roman" panose="02020603050405020304" pitchFamily="18" charset="0"/>
              </a:rPr>
              <a:t>When grocery shopping, I buy apples with </a:t>
            </a:r>
            <a:r>
              <a:rPr lang="en-GB" sz="2200">
                <a:effectLst/>
                <a:latin typeface="Calibri Light" panose="020F0302020204030204" pitchFamily="34" charset="0"/>
                <a:ea typeface="Times New Roman" panose="02020603050405020304" pitchFamily="18" charset="0"/>
              </a:rPr>
              <a:t>probability 0.8 </a:t>
            </a:r>
            <a:r>
              <a:rPr lang="en-GB" sz="2200" dirty="0">
                <a:effectLst/>
                <a:latin typeface="Calibri Light" panose="020F0302020204030204" pitchFamily="34" charset="0"/>
                <a:ea typeface="Times New Roman" panose="02020603050405020304" pitchFamily="18" charset="0"/>
              </a:rPr>
              <a:t>and melons with probability 0.2. I roll a die to see how many of each fruit I buy. The weight of an apple is Uniformly distributed between 70 and 100 grams. The weight of a melon is Normally distributed with mean 1200g and standard deviation 250g.</a:t>
            </a:r>
          </a:p>
          <a:p>
            <a:pPr algn="just"/>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What is the expected weight of the shopping bag?</a:t>
            </a:r>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Explore the effect of the number of repetitions on the expected weight.</a:t>
            </a:r>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What is the probability of the bag exceeding 6kg?</a:t>
            </a:r>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What does its weight distribution of the bag look like?</a:t>
            </a:r>
            <a:endParaRPr lang="en-GB"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112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8B370-07F7-F395-3715-4378B1D2BB2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85CC812-318B-69FC-07D9-5A5BE83217E4}"/>
                  </a:ext>
                </a:extLst>
              </p:cNvPr>
              <p:cNvSpPr txBox="1"/>
              <p:nvPr/>
            </p:nvSpPr>
            <p:spPr>
              <a:xfrm>
                <a:off x="358847" y="325152"/>
                <a:ext cx="11177477" cy="3033010"/>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Example B: Evaluating an Integral</a:t>
                </a:r>
              </a:p>
              <a:p>
                <a:pPr algn="just"/>
                <a:endParaRPr lang="en-GB" sz="1800" dirty="0">
                  <a:effectLst/>
                  <a:latin typeface="Times New Roman" panose="02020603050405020304" pitchFamily="18" charset="0"/>
                  <a:ea typeface="Times New Roman" panose="02020603050405020304" pitchFamily="18" charset="0"/>
                </a:endParaRPr>
              </a:p>
              <a:p>
                <a:r>
                  <a:rPr lang="en-GB" sz="2200" dirty="0">
                    <a:effectLst/>
                    <a:latin typeface="Calibri Light" panose="020F0302020204030204" pitchFamily="34" charset="0"/>
                    <a:ea typeface="Times New Roman" panose="02020603050405020304" pitchFamily="18" charset="0"/>
                  </a:rPr>
                  <a:t>Estimate the following integral using the Monte Carlo method:</a:t>
                </a:r>
              </a:p>
              <a:p>
                <a:endParaRPr lang="en-GB" sz="2600" dirty="0">
                  <a:latin typeface="Calibri Light" panose="020F0302020204030204" pitchFamily="34" charset="0"/>
                  <a:ea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GB" sz="2600" b="0" i="1" smtClean="0">
                          <a:effectLst/>
                          <a:latin typeface="Cambria Math" panose="02040503050406030204" pitchFamily="18" charset="0"/>
                          <a:ea typeface="Times New Roman" panose="02020603050405020304" pitchFamily="18" charset="0"/>
                        </a:rPr>
                        <m:t>𝐼</m:t>
                      </m:r>
                      <m:r>
                        <a:rPr lang="en-GB" sz="2600" b="0" i="1" smtClean="0">
                          <a:effectLst/>
                          <a:latin typeface="Cambria Math" panose="02040503050406030204" pitchFamily="18" charset="0"/>
                          <a:ea typeface="Times New Roman" panose="02020603050405020304" pitchFamily="18" charset="0"/>
                        </a:rPr>
                        <m:t>= </m:t>
                      </m:r>
                      <m:nary>
                        <m:naryPr>
                          <m:limLoc m:val="undOvr"/>
                          <m:ctrlPr>
                            <a:rPr lang="en-GB" sz="2600" b="0" i="1" smtClean="0">
                              <a:effectLst/>
                              <a:latin typeface="Cambria Math" panose="02040503050406030204" pitchFamily="18" charset="0"/>
                            </a:rPr>
                          </m:ctrlPr>
                        </m:naryPr>
                        <m:sub>
                          <m:r>
                            <m:rPr>
                              <m:brk m:alnAt="24"/>
                            </m:rPr>
                            <a:rPr lang="en-GB" sz="2600" b="0" i="1" smtClean="0">
                              <a:effectLst/>
                              <a:latin typeface="Cambria Math" panose="02040503050406030204" pitchFamily="18" charset="0"/>
                            </a:rPr>
                            <m:t>3</m:t>
                          </m:r>
                        </m:sub>
                        <m:sup>
                          <m:r>
                            <a:rPr lang="en-GB" sz="2600" b="0" i="1" smtClean="0">
                              <a:effectLst/>
                              <a:latin typeface="Cambria Math" panose="02040503050406030204" pitchFamily="18" charset="0"/>
                            </a:rPr>
                            <m:t>11</m:t>
                          </m:r>
                        </m:sup>
                        <m:e>
                          <m:d>
                            <m:dPr>
                              <m:begChr m:val="|"/>
                              <m:endChr m:val="|"/>
                              <m:ctrlPr>
                                <a:rPr lang="en-GB" sz="2600" b="0" i="1" smtClean="0">
                                  <a:effectLst/>
                                  <a:latin typeface="Cambria Math" panose="02040503050406030204" pitchFamily="18" charset="0"/>
                                </a:rPr>
                              </m:ctrlPr>
                            </m:dPr>
                            <m:e>
                              <m:func>
                                <m:funcPr>
                                  <m:ctrlPr>
                                    <a:rPr lang="en-GB" sz="2600" b="0" i="1" smtClean="0">
                                      <a:effectLst/>
                                      <a:latin typeface="Cambria Math" panose="02040503050406030204" pitchFamily="18" charset="0"/>
                                    </a:rPr>
                                  </m:ctrlPr>
                                </m:funcPr>
                                <m:fName>
                                  <m:r>
                                    <m:rPr>
                                      <m:sty m:val="p"/>
                                    </m:rPr>
                                    <a:rPr lang="en-GB" sz="2600" b="0" i="0" smtClean="0">
                                      <a:effectLst/>
                                      <a:latin typeface="Cambria Math" panose="02040503050406030204" pitchFamily="18" charset="0"/>
                                    </a:rPr>
                                    <m:t>sin</m:t>
                                  </m:r>
                                </m:fName>
                                <m:e>
                                  <m:d>
                                    <m:dPr>
                                      <m:ctrlPr>
                                        <a:rPr lang="en-GB" sz="2600" b="0" i="1" smtClean="0">
                                          <a:effectLst/>
                                          <a:latin typeface="Cambria Math" panose="02040503050406030204" pitchFamily="18" charset="0"/>
                                        </a:rPr>
                                      </m:ctrlPr>
                                    </m:dPr>
                                    <m:e>
                                      <m:f>
                                        <m:fPr>
                                          <m:ctrlPr>
                                            <a:rPr lang="en-GB" sz="2600" b="0" i="1" smtClean="0">
                                              <a:effectLst/>
                                              <a:latin typeface="Cambria Math" panose="02040503050406030204" pitchFamily="18" charset="0"/>
                                            </a:rPr>
                                          </m:ctrlPr>
                                        </m:fPr>
                                        <m:num>
                                          <m:r>
                                            <a:rPr lang="en-GB" sz="2600" b="0" i="1" smtClean="0">
                                              <a:effectLst/>
                                              <a:latin typeface="Cambria Math" panose="02040503050406030204" pitchFamily="18" charset="0"/>
                                            </a:rPr>
                                            <m:t>𝑥</m:t>
                                          </m:r>
                                        </m:num>
                                        <m:den>
                                          <m:r>
                                            <a:rPr lang="en-GB" sz="2600" b="0" i="1" smtClean="0">
                                              <a:effectLst/>
                                              <a:latin typeface="Cambria Math" panose="02040503050406030204" pitchFamily="18" charset="0"/>
                                            </a:rPr>
                                            <m:t>10</m:t>
                                          </m:r>
                                        </m:den>
                                      </m:f>
                                    </m:e>
                                  </m:d>
                                  <m:func>
                                    <m:funcPr>
                                      <m:ctrlPr>
                                        <a:rPr lang="en-GB" sz="2600" b="0" i="1" smtClean="0">
                                          <a:effectLst/>
                                          <a:latin typeface="Cambria Math" panose="02040503050406030204" pitchFamily="18" charset="0"/>
                                        </a:rPr>
                                      </m:ctrlPr>
                                    </m:funcPr>
                                    <m:fName>
                                      <m:r>
                                        <m:rPr>
                                          <m:sty m:val="p"/>
                                        </m:rPr>
                                        <a:rPr lang="en-GB" sz="2600" b="0" i="0" smtClean="0">
                                          <a:effectLst/>
                                          <a:latin typeface="Cambria Math" panose="02040503050406030204" pitchFamily="18" charset="0"/>
                                        </a:rPr>
                                        <m:t>cos</m:t>
                                      </m:r>
                                    </m:fName>
                                    <m:e>
                                      <m:r>
                                        <a:rPr lang="en-GB" sz="2600" b="0" i="1" smtClean="0">
                                          <a:effectLst/>
                                          <a:latin typeface="Cambria Math" panose="02040503050406030204" pitchFamily="18" charset="0"/>
                                        </a:rPr>
                                        <m:t>2</m:t>
                                      </m:r>
                                      <m:r>
                                        <a:rPr lang="en-GB" sz="2600" b="0" i="1" smtClean="0">
                                          <a:effectLst/>
                                          <a:latin typeface="Cambria Math" panose="02040503050406030204" pitchFamily="18" charset="0"/>
                                        </a:rPr>
                                        <m:t>𝑥</m:t>
                                      </m:r>
                                    </m:e>
                                  </m:func>
                                </m:e>
                              </m:func>
                            </m:e>
                          </m:d>
                          <m:r>
                            <a:rPr lang="en-GB" sz="2600" b="0" i="1" smtClean="0">
                              <a:effectLst/>
                              <a:latin typeface="Cambria Math" panose="02040503050406030204" pitchFamily="18" charset="0"/>
                            </a:rPr>
                            <m:t>𝑑𝑥</m:t>
                          </m:r>
                        </m:e>
                      </m:nary>
                    </m:oMath>
                  </m:oMathPara>
                </a14:m>
                <a:endParaRPr lang="en-GB" sz="2600" dirty="0">
                  <a:effectLst/>
                  <a:latin typeface="Times New Roman" panose="02020603050405020304" pitchFamily="18" charset="0"/>
                  <a:ea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85CC812-318B-69FC-07D9-5A5BE83217E4}"/>
                  </a:ext>
                </a:extLst>
              </p:cNvPr>
              <p:cNvSpPr txBox="1">
                <a:spLocks noRot="1" noChangeAspect="1" noMove="1" noResize="1" noEditPoints="1" noAdjustHandles="1" noChangeArrowheads="1" noChangeShapeType="1" noTextEdit="1"/>
              </p:cNvSpPr>
              <p:nvPr/>
            </p:nvSpPr>
            <p:spPr>
              <a:xfrm>
                <a:off x="358847" y="325152"/>
                <a:ext cx="11177477" cy="3033010"/>
              </a:xfrm>
              <a:prstGeom prst="rect">
                <a:avLst/>
              </a:prstGeom>
              <a:blipFill>
                <a:blip r:embed="rId2"/>
                <a:stretch>
                  <a:fillRect l="-1930" t="-3750" b="-69583"/>
                </a:stretch>
              </a:blipFill>
            </p:spPr>
            <p:txBody>
              <a:bodyPr/>
              <a:lstStyle/>
              <a:p>
                <a:r>
                  <a:rPr lang="en-US">
                    <a:noFill/>
                  </a:rPr>
                  <a:t> </a:t>
                </a:r>
              </a:p>
            </p:txBody>
          </p:sp>
        </mc:Fallback>
      </mc:AlternateContent>
    </p:spTree>
    <p:extLst>
      <p:ext uri="{BB962C8B-B14F-4D97-AF65-F5344CB8AC3E}">
        <p14:creationId xmlns:p14="http://schemas.microsoft.com/office/powerpoint/2010/main" val="287250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26B0-3AC0-210A-C6CC-661AD1E363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8886F1-67E3-8C53-C8B4-D8DB25BAEA7D}"/>
              </a:ext>
            </a:extLst>
          </p:cNvPr>
          <p:cNvPicPr>
            <a:picLocks noChangeAspect="1"/>
          </p:cNvPicPr>
          <p:nvPr/>
        </p:nvPicPr>
        <p:blipFill>
          <a:blip r:embed="rId2"/>
          <a:stretch>
            <a:fillRect/>
          </a:stretch>
        </p:blipFill>
        <p:spPr>
          <a:xfrm>
            <a:off x="1744533" y="325152"/>
            <a:ext cx="8702934" cy="6531920"/>
          </a:xfrm>
          <a:prstGeom prst="rect">
            <a:avLst/>
          </a:prstGeom>
        </p:spPr>
      </p:pic>
      <p:sp>
        <p:nvSpPr>
          <p:cNvPr id="3" name="TextBox 2">
            <a:extLst>
              <a:ext uri="{FF2B5EF4-FFF2-40B4-BE49-F238E27FC236}">
                <a16:creationId xmlns:a16="http://schemas.microsoft.com/office/drawing/2014/main" id="{DF483BD1-FB71-6E91-643C-04F112342453}"/>
              </a:ext>
            </a:extLst>
          </p:cNvPr>
          <p:cNvSpPr txBox="1"/>
          <p:nvPr/>
        </p:nvSpPr>
        <p:spPr>
          <a:xfrm>
            <a:off x="358847" y="325152"/>
            <a:ext cx="11177477" cy="707886"/>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Example B: Evaluating an Integral</a:t>
            </a:r>
          </a:p>
        </p:txBody>
      </p:sp>
    </p:spTree>
    <p:extLst>
      <p:ext uri="{BB962C8B-B14F-4D97-AF65-F5344CB8AC3E}">
        <p14:creationId xmlns:p14="http://schemas.microsoft.com/office/powerpoint/2010/main" val="390233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117B4-C199-0FB8-95B6-4E0B6B3733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96F936-DBCB-CEB8-0C8E-AEDAF8C1411F}"/>
              </a:ext>
            </a:extLst>
          </p:cNvPr>
          <p:cNvSpPr txBox="1"/>
          <p:nvPr/>
        </p:nvSpPr>
        <p:spPr>
          <a:xfrm>
            <a:off x="358847" y="325152"/>
            <a:ext cx="11177477" cy="707886"/>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Example B: Evaluating an Integral</a:t>
            </a:r>
          </a:p>
        </p:txBody>
      </p:sp>
      <p:pic>
        <p:nvPicPr>
          <p:cNvPr id="5" name="Picture 4">
            <a:extLst>
              <a:ext uri="{FF2B5EF4-FFF2-40B4-BE49-F238E27FC236}">
                <a16:creationId xmlns:a16="http://schemas.microsoft.com/office/drawing/2014/main" id="{04DCE2D6-92A2-A77F-F2D6-8A3CCF71118C}"/>
              </a:ext>
            </a:extLst>
          </p:cNvPr>
          <p:cNvPicPr>
            <a:picLocks noChangeAspect="1"/>
          </p:cNvPicPr>
          <p:nvPr/>
        </p:nvPicPr>
        <p:blipFill>
          <a:blip r:embed="rId2"/>
          <a:stretch>
            <a:fillRect/>
          </a:stretch>
        </p:blipFill>
        <p:spPr>
          <a:xfrm>
            <a:off x="229010" y="1295810"/>
            <a:ext cx="11521484" cy="5237038"/>
          </a:xfrm>
          <a:prstGeom prst="rect">
            <a:avLst/>
          </a:prstGeom>
        </p:spPr>
      </p:pic>
    </p:spTree>
    <p:extLst>
      <p:ext uri="{BB962C8B-B14F-4D97-AF65-F5344CB8AC3E}">
        <p14:creationId xmlns:p14="http://schemas.microsoft.com/office/powerpoint/2010/main" val="257113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F57D-40BE-25FE-B610-D2273E74B8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EDB0DE-0B01-5853-D48E-41F46EC4ADD2}"/>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Discrete Event Simulation</a:t>
            </a:r>
          </a:p>
        </p:txBody>
      </p:sp>
      <p:pic>
        <p:nvPicPr>
          <p:cNvPr id="4" name="Picture 3" descr="A chart of people with text and numbers&#10;&#10;Description automatically generated with medium confidence">
            <a:extLst>
              <a:ext uri="{FF2B5EF4-FFF2-40B4-BE49-F238E27FC236}">
                <a16:creationId xmlns:a16="http://schemas.microsoft.com/office/drawing/2014/main" id="{FADDED64-947B-5CA2-7906-8B23D3573E37}"/>
              </a:ext>
            </a:extLst>
          </p:cNvPr>
          <p:cNvPicPr>
            <a:picLocks noChangeAspect="1"/>
          </p:cNvPicPr>
          <p:nvPr/>
        </p:nvPicPr>
        <p:blipFill>
          <a:blip r:embed="rId2"/>
          <a:stretch>
            <a:fillRect/>
          </a:stretch>
        </p:blipFill>
        <p:spPr>
          <a:xfrm>
            <a:off x="1342205" y="1176906"/>
            <a:ext cx="9507590" cy="5355942"/>
          </a:xfrm>
          <a:prstGeom prst="rect">
            <a:avLst/>
          </a:prstGeom>
        </p:spPr>
      </p:pic>
    </p:spTree>
    <p:extLst>
      <p:ext uri="{BB962C8B-B14F-4D97-AF65-F5344CB8AC3E}">
        <p14:creationId xmlns:p14="http://schemas.microsoft.com/office/powerpoint/2010/main" val="211585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4D9B-7A73-867F-81C4-876C624D99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03B076-DC58-F57B-F851-2A63916A5A10}"/>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Who are we?</a:t>
            </a:r>
          </a:p>
        </p:txBody>
      </p:sp>
      <p:pic>
        <p:nvPicPr>
          <p:cNvPr id="1026" name="Picture 2" descr="United Kingdom &amp; Ireland – Kiwi Globetrotteuse">
            <a:extLst>
              <a:ext uri="{FF2B5EF4-FFF2-40B4-BE49-F238E27FC236}">
                <a16:creationId xmlns:a16="http://schemas.microsoft.com/office/drawing/2014/main" id="{FD061924-9F00-081B-4898-0531A7AB8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14404"/>
            <a:ext cx="5494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E2794CC-DDF2-5A6F-4745-F91A63EE6128}"/>
              </a:ext>
            </a:extLst>
          </p:cNvPr>
          <p:cNvSpPr/>
          <p:nvPr/>
        </p:nvSpPr>
        <p:spPr>
          <a:xfrm flipH="1">
            <a:off x="9886336" y="5488349"/>
            <a:ext cx="142568" cy="145534"/>
          </a:xfrm>
          <a:prstGeom prst="ellipse">
            <a:avLst/>
          </a:prstGeom>
          <a:solidFill>
            <a:srgbClr val="BF2B3D"/>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nt Arrow 7">
            <a:extLst>
              <a:ext uri="{FF2B5EF4-FFF2-40B4-BE49-F238E27FC236}">
                <a16:creationId xmlns:a16="http://schemas.microsoft.com/office/drawing/2014/main" id="{16FEDBA9-3AAF-D2D8-4749-B59677CD5616}"/>
              </a:ext>
            </a:extLst>
          </p:cNvPr>
          <p:cNvSpPr/>
          <p:nvPr/>
        </p:nvSpPr>
        <p:spPr>
          <a:xfrm rot="2625246">
            <a:off x="3560865" y="2804406"/>
            <a:ext cx="6107574" cy="3580150"/>
          </a:xfrm>
          <a:prstGeom prst="bentArrow">
            <a:avLst>
              <a:gd name="adj1" fmla="val 2492"/>
              <a:gd name="adj2" fmla="val 4600"/>
              <a:gd name="adj3" fmla="val 6235"/>
              <a:gd name="adj4" fmla="val 95132"/>
            </a:avLst>
          </a:prstGeom>
          <a:solidFill>
            <a:srgbClr val="BF2B3D"/>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59C9C831-842E-C623-AB9F-16444306EC76}"/>
              </a:ext>
            </a:extLst>
          </p:cNvPr>
          <p:cNvPicPr>
            <a:picLocks noChangeAspect="1"/>
          </p:cNvPicPr>
          <p:nvPr/>
        </p:nvPicPr>
        <p:blipFill>
          <a:blip r:embed="rId4"/>
          <a:stretch>
            <a:fillRect/>
          </a:stretch>
        </p:blipFill>
        <p:spPr>
          <a:xfrm>
            <a:off x="358847" y="3598262"/>
            <a:ext cx="3052916" cy="2934586"/>
          </a:xfrm>
          <a:prstGeom prst="rect">
            <a:avLst/>
          </a:prstGeom>
        </p:spPr>
      </p:pic>
      <p:pic>
        <p:nvPicPr>
          <p:cNvPr id="1028" name="Picture 4" descr="Flag of Wales - Wikipedia">
            <a:extLst>
              <a:ext uri="{FF2B5EF4-FFF2-40B4-BE49-F238E27FC236}">
                <a16:creationId xmlns:a16="http://schemas.microsoft.com/office/drawing/2014/main" id="{872CE2B1-FE98-09A2-DCF3-562C50386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604" y="192417"/>
            <a:ext cx="3764795" cy="2258877"/>
          </a:xfrm>
          <a:prstGeom prst="rect">
            <a:avLst/>
          </a:prstGeom>
          <a:noFill/>
          <a:ln>
            <a:solidFill>
              <a:schemeClr val="accent1">
                <a:shade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9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49D21-28B9-53D5-72CE-FD5E727809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41E9AB-4EE4-EC5C-B328-C541DB57F9CE}"/>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Discrete Event Simulation</a:t>
            </a:r>
          </a:p>
        </p:txBody>
      </p:sp>
      <p:graphicFrame>
        <p:nvGraphicFramePr>
          <p:cNvPr id="3" name="Table 2">
            <a:extLst>
              <a:ext uri="{FF2B5EF4-FFF2-40B4-BE49-F238E27FC236}">
                <a16:creationId xmlns:a16="http://schemas.microsoft.com/office/drawing/2014/main" id="{29ECF6C3-BB6B-7DD2-0E2B-E206721EB7A5}"/>
              </a:ext>
            </a:extLst>
          </p:cNvPr>
          <p:cNvGraphicFramePr>
            <a:graphicFrameLocks noGrp="1"/>
          </p:cNvGraphicFramePr>
          <p:nvPr>
            <p:extLst>
              <p:ext uri="{D42A27DB-BD31-4B8C-83A1-F6EECF244321}">
                <p14:modId xmlns:p14="http://schemas.microsoft.com/office/powerpoint/2010/main" val="2799038604"/>
              </p:ext>
            </p:extLst>
          </p:nvPr>
        </p:nvGraphicFramePr>
        <p:xfrm>
          <a:off x="358847" y="1124088"/>
          <a:ext cx="11474309" cy="5438257"/>
        </p:xfrm>
        <a:graphic>
          <a:graphicData uri="http://schemas.openxmlformats.org/drawingml/2006/table">
            <a:tbl>
              <a:tblPr firstRow="1" bandRow="1">
                <a:tableStyleId>{72833802-FEF1-4C79-8D5D-14CF1EAF98D9}</a:tableStyleId>
              </a:tblPr>
              <a:tblGrid>
                <a:gridCol w="1307721">
                  <a:extLst>
                    <a:ext uri="{9D8B030D-6E8A-4147-A177-3AD203B41FA5}">
                      <a16:colId xmlns:a16="http://schemas.microsoft.com/office/drawing/2014/main" val="829792432"/>
                    </a:ext>
                  </a:extLst>
                </a:gridCol>
                <a:gridCol w="1970653">
                  <a:extLst>
                    <a:ext uri="{9D8B030D-6E8A-4147-A177-3AD203B41FA5}">
                      <a16:colId xmlns:a16="http://schemas.microsoft.com/office/drawing/2014/main" val="489798345"/>
                    </a:ext>
                  </a:extLst>
                </a:gridCol>
                <a:gridCol w="1554211">
                  <a:extLst>
                    <a:ext uri="{9D8B030D-6E8A-4147-A177-3AD203B41FA5}">
                      <a16:colId xmlns:a16="http://schemas.microsoft.com/office/drawing/2014/main" val="4154671140"/>
                    </a:ext>
                  </a:extLst>
                </a:gridCol>
                <a:gridCol w="1902542">
                  <a:extLst>
                    <a:ext uri="{9D8B030D-6E8A-4147-A177-3AD203B41FA5}">
                      <a16:colId xmlns:a16="http://schemas.microsoft.com/office/drawing/2014/main" val="1002031310"/>
                    </a:ext>
                  </a:extLst>
                </a:gridCol>
                <a:gridCol w="1681316">
                  <a:extLst>
                    <a:ext uri="{9D8B030D-6E8A-4147-A177-3AD203B41FA5}">
                      <a16:colId xmlns:a16="http://schemas.microsoft.com/office/drawing/2014/main" val="1606828701"/>
                    </a:ext>
                  </a:extLst>
                </a:gridCol>
                <a:gridCol w="1622323">
                  <a:extLst>
                    <a:ext uri="{9D8B030D-6E8A-4147-A177-3AD203B41FA5}">
                      <a16:colId xmlns:a16="http://schemas.microsoft.com/office/drawing/2014/main" val="678062869"/>
                    </a:ext>
                  </a:extLst>
                </a:gridCol>
                <a:gridCol w="1435543">
                  <a:extLst>
                    <a:ext uri="{9D8B030D-6E8A-4147-A177-3AD203B41FA5}">
                      <a16:colId xmlns:a16="http://schemas.microsoft.com/office/drawing/2014/main" val="1010973885"/>
                    </a:ext>
                  </a:extLst>
                </a:gridCol>
              </a:tblGrid>
              <a:tr h="494387">
                <a:tc>
                  <a:txBody>
                    <a:bodyPr/>
                    <a:lstStyle/>
                    <a:p>
                      <a:r>
                        <a:rPr lang="en-US" dirty="0"/>
                        <a:t>Customer</a:t>
                      </a:r>
                      <a:endParaRPr lang="en-US" dirty="0">
                        <a:latin typeface="+mj-lt"/>
                      </a:endParaRPr>
                    </a:p>
                  </a:txBody>
                  <a:tcPr/>
                </a:tc>
                <a:tc>
                  <a:txBody>
                    <a:bodyPr/>
                    <a:lstStyle/>
                    <a:p>
                      <a:r>
                        <a:rPr lang="en-US" dirty="0"/>
                        <a:t>Inter-arrival time</a:t>
                      </a:r>
                      <a:endParaRPr lang="en-US" dirty="0">
                        <a:latin typeface="+mj-lt"/>
                      </a:endParaRPr>
                    </a:p>
                  </a:txBody>
                  <a:tcPr/>
                </a:tc>
                <a:tc>
                  <a:txBody>
                    <a:bodyPr/>
                    <a:lstStyle/>
                    <a:p>
                      <a:r>
                        <a:rPr lang="en-US" dirty="0"/>
                        <a:t>Arrival date</a:t>
                      </a:r>
                      <a:endParaRPr lang="en-US" dirty="0">
                        <a:latin typeface="+mj-lt"/>
                      </a:endParaRPr>
                    </a:p>
                  </a:txBody>
                  <a:tcPr/>
                </a:tc>
                <a:tc>
                  <a:txBody>
                    <a:bodyPr/>
                    <a:lstStyle/>
                    <a:p>
                      <a:r>
                        <a:rPr lang="en-US" dirty="0"/>
                        <a:t>Service start date</a:t>
                      </a:r>
                      <a:endParaRPr lang="en-US" dirty="0">
                        <a:latin typeface="+mj-lt"/>
                      </a:endParaRPr>
                    </a:p>
                  </a:txBody>
                  <a:tcPr/>
                </a:tc>
                <a:tc>
                  <a:txBody>
                    <a:bodyPr/>
                    <a:lstStyle/>
                    <a:p>
                      <a:r>
                        <a:rPr lang="en-US" dirty="0"/>
                        <a:t>Waiting time</a:t>
                      </a:r>
                      <a:endParaRPr lang="en-US" dirty="0">
                        <a:latin typeface="+mj-lt"/>
                      </a:endParaRPr>
                    </a:p>
                  </a:txBody>
                  <a:tcPr/>
                </a:tc>
                <a:tc>
                  <a:txBody>
                    <a:bodyPr/>
                    <a:lstStyle/>
                    <a:p>
                      <a:r>
                        <a:rPr lang="en-US" dirty="0"/>
                        <a:t>Service time</a:t>
                      </a:r>
                      <a:endParaRPr lang="en-US" dirty="0">
                        <a:latin typeface="+mj-lt"/>
                      </a:endParaRPr>
                    </a:p>
                  </a:txBody>
                  <a:tcPr/>
                </a:tc>
                <a:tc>
                  <a:txBody>
                    <a:bodyPr/>
                    <a:lstStyle/>
                    <a:p>
                      <a:r>
                        <a:rPr lang="en-US" dirty="0"/>
                        <a:t>Exit date</a:t>
                      </a:r>
                      <a:endParaRPr lang="en-US" dirty="0">
                        <a:latin typeface="+mj-lt"/>
                      </a:endParaRPr>
                    </a:p>
                  </a:txBody>
                  <a:tcPr/>
                </a:tc>
                <a:extLst>
                  <a:ext uri="{0D108BD9-81ED-4DB2-BD59-A6C34878D82A}">
                    <a16:rowId xmlns:a16="http://schemas.microsoft.com/office/drawing/2014/main" val="1879179635"/>
                  </a:ext>
                </a:extLst>
              </a:tr>
              <a:tr h="494387">
                <a:tc>
                  <a:txBody>
                    <a:bodyPr/>
                    <a:lstStyle/>
                    <a:p>
                      <a:r>
                        <a:rPr lang="en-US" dirty="0"/>
                        <a:t>1</a:t>
                      </a:r>
                      <a:endParaRPr lang="en-US" dirty="0">
                        <a:latin typeface="+mj-lt"/>
                      </a:endParaRPr>
                    </a:p>
                  </a:txBody>
                  <a:tcPr/>
                </a:tc>
                <a:tc>
                  <a:txBody>
                    <a:bodyPr/>
                    <a:lstStyle/>
                    <a:p>
                      <a:r>
                        <a:rPr lang="en-US" dirty="0"/>
                        <a:t>1.46</a:t>
                      </a:r>
                      <a:endParaRPr lang="en-US" dirty="0">
                        <a:latin typeface="+mj-lt"/>
                      </a:endParaRPr>
                    </a:p>
                  </a:txBody>
                  <a:tcPr/>
                </a:tc>
                <a:tc>
                  <a:txBody>
                    <a:bodyPr/>
                    <a:lstStyle/>
                    <a:p>
                      <a:r>
                        <a:rPr lang="en-US" dirty="0"/>
                        <a:t>1.46</a:t>
                      </a:r>
                      <a:endParaRPr lang="en-US" dirty="0">
                        <a:latin typeface="+mj-lt"/>
                      </a:endParaRPr>
                    </a:p>
                  </a:txBody>
                  <a:tcPr/>
                </a:tc>
                <a:tc>
                  <a:txBody>
                    <a:bodyPr/>
                    <a:lstStyle/>
                    <a:p>
                      <a:r>
                        <a:rPr lang="en-US" dirty="0"/>
                        <a:t>1.46</a:t>
                      </a:r>
                      <a:endParaRPr lang="en-US" dirty="0">
                        <a:latin typeface="+mj-lt"/>
                      </a:endParaRPr>
                    </a:p>
                  </a:txBody>
                  <a:tcPr/>
                </a:tc>
                <a:tc>
                  <a:txBody>
                    <a:bodyPr/>
                    <a:lstStyle/>
                    <a:p>
                      <a:r>
                        <a:rPr lang="en-US" dirty="0"/>
                        <a:t>0.00</a:t>
                      </a:r>
                      <a:endParaRPr lang="en-US" dirty="0">
                        <a:latin typeface="+mj-lt"/>
                      </a:endParaRPr>
                    </a:p>
                  </a:txBody>
                  <a:tcPr/>
                </a:tc>
                <a:tc>
                  <a:txBody>
                    <a:bodyPr/>
                    <a:lstStyle/>
                    <a:p>
                      <a:r>
                        <a:rPr lang="en-US" dirty="0"/>
                        <a:t>2.87</a:t>
                      </a:r>
                      <a:endParaRPr lang="en-US" dirty="0">
                        <a:latin typeface="+mj-lt"/>
                      </a:endParaRPr>
                    </a:p>
                  </a:txBody>
                  <a:tcPr/>
                </a:tc>
                <a:tc>
                  <a:txBody>
                    <a:bodyPr/>
                    <a:lstStyle/>
                    <a:p>
                      <a:r>
                        <a:rPr lang="en-US" dirty="0"/>
                        <a:t>4.33</a:t>
                      </a:r>
                      <a:endParaRPr lang="en-US" dirty="0">
                        <a:latin typeface="+mj-lt"/>
                      </a:endParaRPr>
                    </a:p>
                  </a:txBody>
                  <a:tcPr/>
                </a:tc>
                <a:extLst>
                  <a:ext uri="{0D108BD9-81ED-4DB2-BD59-A6C34878D82A}">
                    <a16:rowId xmlns:a16="http://schemas.microsoft.com/office/drawing/2014/main" val="1998445304"/>
                  </a:ext>
                </a:extLst>
              </a:tr>
              <a:tr h="494387">
                <a:tc>
                  <a:txBody>
                    <a:bodyPr/>
                    <a:lstStyle/>
                    <a:p>
                      <a:r>
                        <a:rPr lang="en-US" dirty="0"/>
                        <a:t>2</a:t>
                      </a:r>
                      <a:endParaRPr lang="en-US" dirty="0">
                        <a:latin typeface="+mj-lt"/>
                      </a:endParaRPr>
                    </a:p>
                  </a:txBody>
                  <a:tcPr/>
                </a:tc>
                <a:tc>
                  <a:txBody>
                    <a:bodyPr/>
                    <a:lstStyle/>
                    <a:p>
                      <a:r>
                        <a:rPr lang="en-US" dirty="0"/>
                        <a:t>4.02</a:t>
                      </a:r>
                      <a:endParaRPr lang="en-US" dirty="0">
                        <a:latin typeface="+mj-lt"/>
                      </a:endParaRPr>
                    </a:p>
                  </a:txBody>
                  <a:tcPr/>
                </a:tc>
                <a:tc>
                  <a:txBody>
                    <a:bodyPr/>
                    <a:lstStyle/>
                    <a:p>
                      <a:r>
                        <a:rPr lang="en-US" dirty="0"/>
                        <a:t>5.48</a:t>
                      </a:r>
                      <a:endParaRPr lang="en-US" dirty="0">
                        <a:latin typeface="+mj-lt"/>
                      </a:endParaRPr>
                    </a:p>
                  </a:txBody>
                  <a:tcPr/>
                </a:tc>
                <a:tc>
                  <a:txBody>
                    <a:bodyPr/>
                    <a:lstStyle/>
                    <a:p>
                      <a:r>
                        <a:rPr lang="en-US" dirty="0"/>
                        <a:t>5.48</a:t>
                      </a:r>
                      <a:endParaRPr lang="en-US" dirty="0">
                        <a:latin typeface="+mj-lt"/>
                      </a:endParaRPr>
                    </a:p>
                  </a:txBody>
                  <a:tcPr/>
                </a:tc>
                <a:tc>
                  <a:txBody>
                    <a:bodyPr/>
                    <a:lstStyle/>
                    <a:p>
                      <a:r>
                        <a:rPr lang="en-US" dirty="0"/>
                        <a:t>0.00</a:t>
                      </a:r>
                      <a:endParaRPr lang="en-US" dirty="0">
                        <a:latin typeface="+mj-lt"/>
                      </a:endParaRPr>
                    </a:p>
                  </a:txBody>
                  <a:tcPr/>
                </a:tc>
                <a:tc>
                  <a:txBody>
                    <a:bodyPr/>
                    <a:lstStyle/>
                    <a:p>
                      <a:r>
                        <a:rPr lang="en-US" dirty="0"/>
                        <a:t>0.07</a:t>
                      </a:r>
                      <a:endParaRPr lang="en-US" dirty="0">
                        <a:latin typeface="+mj-lt"/>
                      </a:endParaRPr>
                    </a:p>
                  </a:txBody>
                  <a:tcPr/>
                </a:tc>
                <a:tc>
                  <a:txBody>
                    <a:bodyPr/>
                    <a:lstStyle/>
                    <a:p>
                      <a:r>
                        <a:rPr lang="en-US" dirty="0"/>
                        <a:t>5.55</a:t>
                      </a:r>
                      <a:endParaRPr lang="en-US" dirty="0">
                        <a:latin typeface="+mj-lt"/>
                      </a:endParaRPr>
                    </a:p>
                  </a:txBody>
                  <a:tcPr/>
                </a:tc>
                <a:extLst>
                  <a:ext uri="{0D108BD9-81ED-4DB2-BD59-A6C34878D82A}">
                    <a16:rowId xmlns:a16="http://schemas.microsoft.com/office/drawing/2014/main" val="1649102005"/>
                  </a:ext>
                </a:extLst>
              </a:tr>
              <a:tr h="494387">
                <a:tc>
                  <a:txBody>
                    <a:bodyPr/>
                    <a:lstStyle/>
                    <a:p>
                      <a:r>
                        <a:rPr lang="en-US" dirty="0"/>
                        <a:t>3</a:t>
                      </a:r>
                      <a:endParaRPr lang="en-US" dirty="0">
                        <a:latin typeface="+mj-lt"/>
                      </a:endParaRPr>
                    </a:p>
                  </a:txBody>
                  <a:tcPr/>
                </a:tc>
                <a:tc>
                  <a:txBody>
                    <a:bodyPr/>
                    <a:lstStyle/>
                    <a:p>
                      <a:r>
                        <a:rPr lang="en-US" dirty="0"/>
                        <a:t>5.66</a:t>
                      </a:r>
                      <a:endParaRPr lang="en-US" dirty="0">
                        <a:latin typeface="+mj-lt"/>
                      </a:endParaRPr>
                    </a:p>
                  </a:txBody>
                  <a:tcPr/>
                </a:tc>
                <a:tc>
                  <a:txBody>
                    <a:bodyPr/>
                    <a:lstStyle/>
                    <a:p>
                      <a:r>
                        <a:rPr lang="en-US" dirty="0"/>
                        <a:t>11.04</a:t>
                      </a:r>
                      <a:endParaRPr lang="en-US" dirty="0">
                        <a:latin typeface="+mj-lt"/>
                      </a:endParaRPr>
                    </a:p>
                  </a:txBody>
                  <a:tcPr/>
                </a:tc>
                <a:tc>
                  <a:txBody>
                    <a:bodyPr/>
                    <a:lstStyle/>
                    <a:p>
                      <a:r>
                        <a:rPr lang="en-US" dirty="0"/>
                        <a:t>11.04</a:t>
                      </a:r>
                      <a:endParaRPr lang="en-US" dirty="0">
                        <a:latin typeface="+mj-lt"/>
                      </a:endParaRPr>
                    </a:p>
                  </a:txBody>
                  <a:tcPr/>
                </a:tc>
                <a:tc>
                  <a:txBody>
                    <a:bodyPr/>
                    <a:lstStyle/>
                    <a:p>
                      <a:r>
                        <a:rPr lang="en-US" dirty="0"/>
                        <a:t>0.00</a:t>
                      </a:r>
                      <a:endParaRPr lang="en-US" dirty="0">
                        <a:latin typeface="+mj-lt"/>
                      </a:endParaRPr>
                    </a:p>
                  </a:txBody>
                  <a:tcPr/>
                </a:tc>
                <a:tc>
                  <a:txBody>
                    <a:bodyPr/>
                    <a:lstStyle/>
                    <a:p>
                      <a:r>
                        <a:rPr lang="en-US" dirty="0"/>
                        <a:t>0.38</a:t>
                      </a:r>
                      <a:endParaRPr lang="en-US" dirty="0">
                        <a:latin typeface="+mj-lt"/>
                      </a:endParaRPr>
                    </a:p>
                  </a:txBody>
                  <a:tcPr/>
                </a:tc>
                <a:tc>
                  <a:txBody>
                    <a:bodyPr/>
                    <a:lstStyle/>
                    <a:p>
                      <a:r>
                        <a:rPr lang="en-US" dirty="0"/>
                        <a:t>11.42</a:t>
                      </a:r>
                      <a:endParaRPr lang="en-US" dirty="0">
                        <a:latin typeface="+mj-lt"/>
                      </a:endParaRPr>
                    </a:p>
                  </a:txBody>
                  <a:tcPr/>
                </a:tc>
                <a:extLst>
                  <a:ext uri="{0D108BD9-81ED-4DB2-BD59-A6C34878D82A}">
                    <a16:rowId xmlns:a16="http://schemas.microsoft.com/office/drawing/2014/main" val="295217426"/>
                  </a:ext>
                </a:extLst>
              </a:tr>
              <a:tr h="494387">
                <a:tc>
                  <a:txBody>
                    <a:bodyPr/>
                    <a:lstStyle/>
                    <a:p>
                      <a:r>
                        <a:rPr lang="en-US" dirty="0"/>
                        <a:t>4</a:t>
                      </a:r>
                      <a:endParaRPr lang="en-US" dirty="0">
                        <a:latin typeface="+mj-lt"/>
                      </a:endParaRPr>
                    </a:p>
                  </a:txBody>
                  <a:tcPr/>
                </a:tc>
                <a:tc>
                  <a:txBody>
                    <a:bodyPr/>
                    <a:lstStyle/>
                    <a:p>
                      <a:r>
                        <a:rPr lang="en-US" dirty="0"/>
                        <a:t>0.17</a:t>
                      </a:r>
                      <a:endParaRPr lang="en-US" dirty="0">
                        <a:latin typeface="+mj-lt"/>
                      </a:endParaRPr>
                    </a:p>
                  </a:txBody>
                  <a:tcPr/>
                </a:tc>
                <a:tc>
                  <a:txBody>
                    <a:bodyPr/>
                    <a:lstStyle/>
                    <a:p>
                      <a:r>
                        <a:rPr lang="en-US" dirty="0"/>
                        <a:t>11.21</a:t>
                      </a:r>
                      <a:endParaRPr lang="en-US" dirty="0">
                        <a:latin typeface="+mj-lt"/>
                      </a:endParaRPr>
                    </a:p>
                  </a:txBody>
                  <a:tcPr/>
                </a:tc>
                <a:tc>
                  <a:txBody>
                    <a:bodyPr/>
                    <a:lstStyle/>
                    <a:p>
                      <a:r>
                        <a:rPr lang="en-US" dirty="0"/>
                        <a:t>11.42</a:t>
                      </a:r>
                      <a:endParaRPr lang="en-US" dirty="0">
                        <a:latin typeface="+mj-lt"/>
                      </a:endParaRPr>
                    </a:p>
                  </a:txBody>
                  <a:tcPr/>
                </a:tc>
                <a:tc>
                  <a:txBody>
                    <a:bodyPr/>
                    <a:lstStyle/>
                    <a:p>
                      <a:r>
                        <a:rPr lang="en-US" dirty="0"/>
                        <a:t>0.21</a:t>
                      </a:r>
                      <a:endParaRPr lang="en-US" dirty="0">
                        <a:latin typeface="+mj-lt"/>
                      </a:endParaRPr>
                    </a:p>
                  </a:txBody>
                  <a:tcPr/>
                </a:tc>
                <a:tc>
                  <a:txBody>
                    <a:bodyPr/>
                    <a:lstStyle/>
                    <a:p>
                      <a:r>
                        <a:rPr lang="en-US" dirty="0"/>
                        <a:t>1.82</a:t>
                      </a:r>
                      <a:endParaRPr lang="en-US" dirty="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13.24</a:t>
                      </a:r>
                      <a:endParaRPr lang="en-US" dirty="0">
                        <a:latin typeface="+mj-lt"/>
                      </a:endParaRPr>
                    </a:p>
                  </a:txBody>
                  <a:tcPr/>
                </a:tc>
                <a:extLst>
                  <a:ext uri="{0D108BD9-81ED-4DB2-BD59-A6C34878D82A}">
                    <a16:rowId xmlns:a16="http://schemas.microsoft.com/office/drawing/2014/main" val="2580272864"/>
                  </a:ext>
                </a:extLst>
              </a:tr>
              <a:tr h="494387">
                <a:tc>
                  <a:txBody>
                    <a:bodyPr/>
                    <a:lstStyle/>
                    <a:p>
                      <a:r>
                        <a:rPr lang="en-US" dirty="0"/>
                        <a:t>5</a:t>
                      </a:r>
                      <a:endParaRPr lang="en-US" dirty="0">
                        <a:latin typeface="+mj-lt"/>
                      </a:endParaRPr>
                    </a:p>
                  </a:txBody>
                  <a:tcPr/>
                </a:tc>
                <a:tc>
                  <a:txBody>
                    <a:bodyPr/>
                    <a:lstStyle/>
                    <a:p>
                      <a:r>
                        <a:rPr lang="en-US" dirty="0"/>
                        <a:t>1.03</a:t>
                      </a:r>
                      <a:endParaRPr lang="en-US" dirty="0">
                        <a:latin typeface="+mj-lt"/>
                      </a:endParaRPr>
                    </a:p>
                  </a:txBody>
                  <a:tcPr/>
                </a:tc>
                <a:tc>
                  <a:txBody>
                    <a:bodyPr/>
                    <a:lstStyle/>
                    <a:p>
                      <a:r>
                        <a:rPr lang="en-US" dirty="0"/>
                        <a:t>12.23</a:t>
                      </a:r>
                      <a:endParaRPr lang="en-US" dirty="0">
                        <a:latin typeface="+mj-lt"/>
                      </a:endParaRPr>
                    </a:p>
                  </a:txBody>
                  <a:tcPr/>
                </a:tc>
                <a:tc>
                  <a:txBody>
                    <a:bodyPr/>
                    <a:lstStyle/>
                    <a:p>
                      <a:r>
                        <a:rPr lang="en-US" dirty="0"/>
                        <a:t>13.24</a:t>
                      </a:r>
                      <a:endParaRPr lang="en-US" dirty="0">
                        <a:latin typeface="+mj-lt"/>
                      </a:endParaRPr>
                    </a:p>
                  </a:txBody>
                  <a:tcPr/>
                </a:tc>
                <a:tc>
                  <a:txBody>
                    <a:bodyPr/>
                    <a:lstStyle/>
                    <a:p>
                      <a:r>
                        <a:rPr lang="en-US" dirty="0"/>
                        <a:t>1.01</a:t>
                      </a:r>
                      <a:endParaRPr lang="en-US" dirty="0">
                        <a:latin typeface="+mj-lt"/>
                      </a:endParaRPr>
                    </a:p>
                  </a:txBody>
                  <a:tcPr/>
                </a:tc>
                <a:tc>
                  <a:txBody>
                    <a:bodyPr/>
                    <a:lstStyle/>
                    <a:p>
                      <a:r>
                        <a:rPr lang="en-US" dirty="0"/>
                        <a:t>5.57</a:t>
                      </a:r>
                      <a:endParaRPr lang="en-US" dirty="0">
                        <a:latin typeface="+mj-lt"/>
                      </a:endParaRPr>
                    </a:p>
                  </a:txBody>
                  <a:tcPr/>
                </a:tc>
                <a:tc>
                  <a:txBody>
                    <a:bodyPr/>
                    <a:lstStyle/>
                    <a:p>
                      <a:r>
                        <a:rPr lang="en-US" dirty="0"/>
                        <a:t>18.81</a:t>
                      </a:r>
                      <a:endParaRPr lang="en-US" dirty="0">
                        <a:latin typeface="+mj-lt"/>
                      </a:endParaRPr>
                    </a:p>
                  </a:txBody>
                  <a:tcPr/>
                </a:tc>
                <a:extLst>
                  <a:ext uri="{0D108BD9-81ED-4DB2-BD59-A6C34878D82A}">
                    <a16:rowId xmlns:a16="http://schemas.microsoft.com/office/drawing/2014/main" val="1828582495"/>
                  </a:ext>
                </a:extLst>
              </a:tr>
              <a:tr h="494387">
                <a:tc>
                  <a:txBody>
                    <a:bodyPr/>
                    <a:lstStyle/>
                    <a:p>
                      <a:r>
                        <a:rPr lang="en-US" dirty="0"/>
                        <a:t>6</a:t>
                      </a:r>
                      <a:endParaRPr lang="en-US" dirty="0">
                        <a:latin typeface="+mj-lt"/>
                      </a:endParaRPr>
                    </a:p>
                  </a:txBody>
                  <a:tcPr/>
                </a:tc>
                <a:tc>
                  <a:txBody>
                    <a:bodyPr/>
                    <a:lstStyle/>
                    <a:p>
                      <a:r>
                        <a:rPr lang="en-US" dirty="0"/>
                        <a:t>9.49</a:t>
                      </a:r>
                      <a:endParaRPr lang="en-US" dirty="0">
                        <a:latin typeface="+mj-lt"/>
                      </a:endParaRPr>
                    </a:p>
                  </a:txBody>
                  <a:tcPr/>
                </a:tc>
                <a:tc>
                  <a:txBody>
                    <a:bodyPr/>
                    <a:lstStyle/>
                    <a:p>
                      <a:r>
                        <a:rPr lang="en-US" dirty="0"/>
                        <a:t>21.72</a:t>
                      </a:r>
                      <a:endParaRPr lang="en-US" dirty="0">
                        <a:latin typeface="+mj-lt"/>
                      </a:endParaRPr>
                    </a:p>
                  </a:txBody>
                  <a:tcPr/>
                </a:tc>
                <a:tc>
                  <a:txBody>
                    <a:bodyPr/>
                    <a:lstStyle/>
                    <a:p>
                      <a:r>
                        <a:rPr lang="en-US" dirty="0"/>
                        <a:t>21.72</a:t>
                      </a:r>
                      <a:endParaRPr lang="en-US" dirty="0">
                        <a:latin typeface="+mj-lt"/>
                      </a:endParaRPr>
                    </a:p>
                  </a:txBody>
                  <a:tcPr/>
                </a:tc>
                <a:tc>
                  <a:txBody>
                    <a:bodyPr/>
                    <a:lstStyle/>
                    <a:p>
                      <a:r>
                        <a:rPr lang="en-US" dirty="0"/>
                        <a:t>0.00</a:t>
                      </a:r>
                      <a:endParaRPr lang="en-US" dirty="0">
                        <a:latin typeface="+mj-lt"/>
                      </a:endParaRPr>
                    </a:p>
                  </a:txBody>
                  <a:tcPr/>
                </a:tc>
                <a:tc>
                  <a:txBody>
                    <a:bodyPr/>
                    <a:lstStyle/>
                    <a:p>
                      <a:r>
                        <a:rPr lang="en-US" dirty="0"/>
                        <a:t>9.58</a:t>
                      </a:r>
                      <a:endParaRPr lang="en-US" dirty="0">
                        <a:latin typeface="+mj-lt"/>
                      </a:endParaRPr>
                    </a:p>
                  </a:txBody>
                  <a:tcPr/>
                </a:tc>
                <a:tc>
                  <a:txBody>
                    <a:bodyPr/>
                    <a:lstStyle/>
                    <a:p>
                      <a:r>
                        <a:rPr lang="en-US" dirty="0"/>
                        <a:t>31.30</a:t>
                      </a:r>
                      <a:endParaRPr lang="en-US" dirty="0">
                        <a:latin typeface="+mj-lt"/>
                      </a:endParaRPr>
                    </a:p>
                  </a:txBody>
                  <a:tcPr/>
                </a:tc>
                <a:extLst>
                  <a:ext uri="{0D108BD9-81ED-4DB2-BD59-A6C34878D82A}">
                    <a16:rowId xmlns:a16="http://schemas.microsoft.com/office/drawing/2014/main" val="716682426"/>
                  </a:ext>
                </a:extLst>
              </a:tr>
              <a:tr h="494387">
                <a:tc>
                  <a:txBody>
                    <a:bodyPr/>
                    <a:lstStyle/>
                    <a:p>
                      <a:r>
                        <a:rPr lang="en-US" dirty="0"/>
                        <a:t>7</a:t>
                      </a:r>
                      <a:endParaRPr lang="en-US" dirty="0">
                        <a:latin typeface="+mj-lt"/>
                      </a:endParaRPr>
                    </a:p>
                  </a:txBody>
                  <a:tcPr/>
                </a:tc>
                <a:tc>
                  <a:txBody>
                    <a:bodyPr/>
                    <a:lstStyle/>
                    <a:p>
                      <a:r>
                        <a:rPr lang="en-US" dirty="0"/>
                        <a:t>5.91</a:t>
                      </a:r>
                      <a:endParaRPr lang="en-US" dirty="0">
                        <a:latin typeface="+mj-lt"/>
                      </a:endParaRPr>
                    </a:p>
                  </a:txBody>
                  <a:tcPr/>
                </a:tc>
                <a:tc>
                  <a:txBody>
                    <a:bodyPr/>
                    <a:lstStyle/>
                    <a:p>
                      <a:r>
                        <a:rPr lang="en-US" dirty="0"/>
                        <a:t>27.63</a:t>
                      </a:r>
                      <a:endParaRPr lang="en-US" dirty="0">
                        <a:latin typeface="+mj-lt"/>
                      </a:endParaRPr>
                    </a:p>
                  </a:txBody>
                  <a:tcPr/>
                </a:tc>
                <a:tc>
                  <a:txBody>
                    <a:bodyPr/>
                    <a:lstStyle/>
                    <a:p>
                      <a:r>
                        <a:rPr lang="en-US" dirty="0"/>
                        <a:t>31.30</a:t>
                      </a:r>
                      <a:endParaRPr lang="en-US" dirty="0">
                        <a:latin typeface="+mj-lt"/>
                      </a:endParaRPr>
                    </a:p>
                  </a:txBody>
                  <a:tcPr/>
                </a:tc>
                <a:tc>
                  <a:txBody>
                    <a:bodyPr/>
                    <a:lstStyle/>
                    <a:p>
                      <a:r>
                        <a:rPr lang="en-US" dirty="0"/>
                        <a:t>3.67</a:t>
                      </a:r>
                      <a:endParaRPr lang="en-US" dirty="0">
                        <a:latin typeface="+mj-lt"/>
                      </a:endParaRPr>
                    </a:p>
                  </a:txBody>
                  <a:tcPr/>
                </a:tc>
                <a:tc>
                  <a:txBody>
                    <a:bodyPr/>
                    <a:lstStyle/>
                    <a:p>
                      <a:r>
                        <a:rPr lang="en-US" dirty="0"/>
                        <a:t>1.94</a:t>
                      </a:r>
                      <a:endParaRPr lang="en-US" dirty="0">
                        <a:latin typeface="+mj-lt"/>
                      </a:endParaRPr>
                    </a:p>
                  </a:txBody>
                  <a:tcPr/>
                </a:tc>
                <a:tc>
                  <a:txBody>
                    <a:bodyPr/>
                    <a:lstStyle/>
                    <a:p>
                      <a:r>
                        <a:rPr lang="en-US" dirty="0"/>
                        <a:t>33.24</a:t>
                      </a:r>
                      <a:endParaRPr lang="en-US" dirty="0">
                        <a:latin typeface="+mj-lt"/>
                      </a:endParaRPr>
                    </a:p>
                  </a:txBody>
                  <a:tcPr/>
                </a:tc>
                <a:extLst>
                  <a:ext uri="{0D108BD9-81ED-4DB2-BD59-A6C34878D82A}">
                    <a16:rowId xmlns:a16="http://schemas.microsoft.com/office/drawing/2014/main" val="2045303000"/>
                  </a:ext>
                </a:extLst>
              </a:tr>
              <a:tr h="494387">
                <a:tc>
                  <a:txBody>
                    <a:bodyPr/>
                    <a:lstStyle/>
                    <a:p>
                      <a:r>
                        <a:rPr lang="en-US" dirty="0"/>
                        <a:t>8</a:t>
                      </a:r>
                      <a:endParaRPr lang="en-US" dirty="0">
                        <a:latin typeface="+mj-lt"/>
                      </a:endParaRPr>
                    </a:p>
                  </a:txBody>
                  <a:tcPr/>
                </a:tc>
                <a:tc>
                  <a:txBody>
                    <a:bodyPr/>
                    <a:lstStyle/>
                    <a:p>
                      <a:r>
                        <a:rPr lang="en-US" dirty="0"/>
                        <a:t>1.44</a:t>
                      </a:r>
                      <a:endParaRPr lang="en-US" dirty="0">
                        <a:latin typeface="+mj-lt"/>
                      </a:endParaRPr>
                    </a:p>
                  </a:txBody>
                  <a:tcPr/>
                </a:tc>
                <a:tc>
                  <a:txBody>
                    <a:bodyPr/>
                    <a:lstStyle/>
                    <a:p>
                      <a:r>
                        <a:rPr lang="en-US" dirty="0"/>
                        <a:t>29.07</a:t>
                      </a:r>
                      <a:endParaRPr lang="en-US" dirty="0">
                        <a:latin typeface="+mj-lt"/>
                      </a:endParaRPr>
                    </a:p>
                  </a:txBody>
                  <a:tcPr/>
                </a:tc>
                <a:tc>
                  <a:txBody>
                    <a:bodyPr/>
                    <a:lstStyle/>
                    <a:p>
                      <a:r>
                        <a:rPr lang="en-US" dirty="0"/>
                        <a:t>33.24</a:t>
                      </a:r>
                      <a:endParaRPr lang="en-US" dirty="0">
                        <a:latin typeface="+mj-lt"/>
                      </a:endParaRPr>
                    </a:p>
                  </a:txBody>
                  <a:tcPr/>
                </a:tc>
                <a:tc>
                  <a:txBody>
                    <a:bodyPr/>
                    <a:lstStyle/>
                    <a:p>
                      <a:r>
                        <a:rPr lang="en-US" dirty="0"/>
                        <a:t>4.17</a:t>
                      </a:r>
                      <a:endParaRPr lang="en-US" dirty="0">
                        <a:latin typeface="+mj-lt"/>
                      </a:endParaRPr>
                    </a:p>
                  </a:txBody>
                  <a:tcPr/>
                </a:tc>
                <a:tc>
                  <a:txBody>
                    <a:bodyPr/>
                    <a:lstStyle/>
                    <a:p>
                      <a:r>
                        <a:rPr lang="en-US" dirty="0"/>
                        <a:t>6.52</a:t>
                      </a:r>
                      <a:endParaRPr lang="en-US" dirty="0">
                        <a:latin typeface="+mj-lt"/>
                      </a:endParaRPr>
                    </a:p>
                  </a:txBody>
                  <a:tcPr/>
                </a:tc>
                <a:tc>
                  <a:txBody>
                    <a:bodyPr/>
                    <a:lstStyle/>
                    <a:p>
                      <a:r>
                        <a:rPr lang="en-US" dirty="0"/>
                        <a:t>39.76</a:t>
                      </a:r>
                      <a:endParaRPr lang="en-US" dirty="0">
                        <a:latin typeface="+mj-lt"/>
                      </a:endParaRPr>
                    </a:p>
                  </a:txBody>
                  <a:tcPr/>
                </a:tc>
                <a:extLst>
                  <a:ext uri="{0D108BD9-81ED-4DB2-BD59-A6C34878D82A}">
                    <a16:rowId xmlns:a16="http://schemas.microsoft.com/office/drawing/2014/main" val="376242705"/>
                  </a:ext>
                </a:extLst>
              </a:tr>
              <a:tr h="494387">
                <a:tc>
                  <a:txBody>
                    <a:bodyPr/>
                    <a:lstStyle/>
                    <a:p>
                      <a:r>
                        <a:rPr lang="en-US" dirty="0"/>
                        <a:t>9</a:t>
                      </a:r>
                      <a:endParaRPr lang="en-US" dirty="0">
                        <a:latin typeface="+mj-lt"/>
                      </a:endParaRPr>
                    </a:p>
                  </a:txBody>
                  <a:tcPr/>
                </a:tc>
                <a:tc>
                  <a:txBody>
                    <a:bodyPr/>
                    <a:lstStyle/>
                    <a:p>
                      <a:r>
                        <a:rPr lang="en-US" dirty="0"/>
                        <a:t>6.13</a:t>
                      </a:r>
                      <a:endParaRPr lang="en-US" dirty="0">
                        <a:latin typeface="+mj-lt"/>
                      </a:endParaRPr>
                    </a:p>
                  </a:txBody>
                  <a:tcPr/>
                </a:tc>
                <a:tc>
                  <a:txBody>
                    <a:bodyPr/>
                    <a:lstStyle/>
                    <a:p>
                      <a:r>
                        <a:rPr lang="en-US" dirty="0"/>
                        <a:t>25.20</a:t>
                      </a:r>
                      <a:endParaRPr lang="en-US" dirty="0">
                        <a:latin typeface="+mj-lt"/>
                      </a:endParaRPr>
                    </a:p>
                  </a:txBody>
                  <a:tcPr/>
                </a:tc>
                <a:tc>
                  <a:txBody>
                    <a:bodyPr/>
                    <a:lstStyle/>
                    <a:p>
                      <a:r>
                        <a:rPr lang="en-US" dirty="0"/>
                        <a:t>39.76</a:t>
                      </a:r>
                      <a:endParaRPr lang="en-US" dirty="0">
                        <a:latin typeface="+mj-lt"/>
                      </a:endParaRPr>
                    </a:p>
                  </a:txBody>
                  <a:tcPr/>
                </a:tc>
                <a:tc>
                  <a:txBody>
                    <a:bodyPr/>
                    <a:lstStyle/>
                    <a:p>
                      <a:r>
                        <a:rPr lang="en-US" dirty="0"/>
                        <a:t>14.56</a:t>
                      </a:r>
                      <a:endParaRPr lang="en-US" dirty="0">
                        <a:latin typeface="+mj-lt"/>
                      </a:endParaRPr>
                    </a:p>
                  </a:txBody>
                  <a:tcPr/>
                </a:tc>
                <a:tc>
                  <a:txBody>
                    <a:bodyPr/>
                    <a:lstStyle/>
                    <a:p>
                      <a:r>
                        <a:rPr lang="en-US" dirty="0"/>
                        <a:t>1.74</a:t>
                      </a:r>
                      <a:endParaRPr lang="en-US" dirty="0">
                        <a:latin typeface="+mj-lt"/>
                      </a:endParaRPr>
                    </a:p>
                  </a:txBody>
                  <a:tcPr/>
                </a:tc>
                <a:tc>
                  <a:txBody>
                    <a:bodyPr/>
                    <a:lstStyle/>
                    <a:p>
                      <a:r>
                        <a:rPr lang="en-US" dirty="0"/>
                        <a:t>41.50</a:t>
                      </a:r>
                      <a:endParaRPr lang="en-US" dirty="0">
                        <a:latin typeface="+mj-lt"/>
                      </a:endParaRPr>
                    </a:p>
                  </a:txBody>
                  <a:tcPr/>
                </a:tc>
                <a:extLst>
                  <a:ext uri="{0D108BD9-81ED-4DB2-BD59-A6C34878D82A}">
                    <a16:rowId xmlns:a16="http://schemas.microsoft.com/office/drawing/2014/main" val="660280973"/>
                  </a:ext>
                </a:extLst>
              </a:tr>
              <a:tr h="494387">
                <a:tc>
                  <a:txBody>
                    <a:bodyPr/>
                    <a:lstStyle/>
                    <a:p>
                      <a:r>
                        <a:rPr lang="en-US" dirty="0"/>
                        <a:t>10</a:t>
                      </a:r>
                      <a:endParaRPr lang="en-US" dirty="0">
                        <a:latin typeface="+mj-lt"/>
                      </a:endParaRPr>
                    </a:p>
                  </a:txBody>
                  <a:tcPr/>
                </a:tc>
                <a:tc>
                  <a:txBody>
                    <a:bodyPr/>
                    <a:lstStyle/>
                    <a:p>
                      <a:r>
                        <a:rPr lang="en-US" dirty="0"/>
                        <a:t>8.38</a:t>
                      </a:r>
                      <a:endParaRPr lang="en-US" dirty="0">
                        <a:latin typeface="+mj-lt"/>
                      </a:endParaRPr>
                    </a:p>
                  </a:txBody>
                  <a:tcPr/>
                </a:tc>
                <a:tc>
                  <a:txBody>
                    <a:bodyPr/>
                    <a:lstStyle/>
                    <a:p>
                      <a:r>
                        <a:rPr lang="en-US" dirty="0"/>
                        <a:t>33.58</a:t>
                      </a:r>
                      <a:endParaRPr lang="en-US" dirty="0">
                        <a:latin typeface="+mj-lt"/>
                      </a:endParaRPr>
                    </a:p>
                  </a:txBody>
                  <a:tcPr/>
                </a:tc>
                <a:tc>
                  <a:txBody>
                    <a:bodyPr/>
                    <a:lstStyle/>
                    <a:p>
                      <a:r>
                        <a:rPr lang="en-US" dirty="0"/>
                        <a:t>41.50</a:t>
                      </a:r>
                      <a:endParaRPr lang="en-US" dirty="0">
                        <a:latin typeface="+mj-lt"/>
                      </a:endParaRPr>
                    </a:p>
                  </a:txBody>
                  <a:tcPr/>
                </a:tc>
                <a:tc>
                  <a:txBody>
                    <a:bodyPr/>
                    <a:lstStyle/>
                    <a:p>
                      <a:r>
                        <a:rPr lang="en-US" dirty="0"/>
                        <a:t>7.92</a:t>
                      </a:r>
                      <a:endParaRPr lang="en-US" dirty="0">
                        <a:latin typeface="+mj-lt"/>
                      </a:endParaRPr>
                    </a:p>
                  </a:txBody>
                  <a:tcPr/>
                </a:tc>
                <a:tc>
                  <a:txBody>
                    <a:bodyPr/>
                    <a:lstStyle/>
                    <a:p>
                      <a:r>
                        <a:rPr lang="en-US" dirty="0"/>
                        <a:t>2.07</a:t>
                      </a:r>
                      <a:endParaRPr lang="en-US" dirty="0">
                        <a:latin typeface="+mj-lt"/>
                      </a:endParaRPr>
                    </a:p>
                  </a:txBody>
                  <a:tcPr/>
                </a:tc>
                <a:tc>
                  <a:txBody>
                    <a:bodyPr/>
                    <a:lstStyle/>
                    <a:p>
                      <a:r>
                        <a:rPr lang="en-US" dirty="0"/>
                        <a:t>43.57</a:t>
                      </a:r>
                      <a:endParaRPr lang="en-US" dirty="0">
                        <a:latin typeface="+mj-lt"/>
                      </a:endParaRPr>
                    </a:p>
                  </a:txBody>
                  <a:tcPr/>
                </a:tc>
                <a:extLst>
                  <a:ext uri="{0D108BD9-81ED-4DB2-BD59-A6C34878D82A}">
                    <a16:rowId xmlns:a16="http://schemas.microsoft.com/office/drawing/2014/main" val="342982560"/>
                  </a:ext>
                </a:extLst>
              </a:tr>
            </a:tbl>
          </a:graphicData>
        </a:graphic>
      </p:graphicFrame>
      <p:sp>
        <p:nvSpPr>
          <p:cNvPr id="5" name="Rectangle 4">
            <a:extLst>
              <a:ext uri="{FF2B5EF4-FFF2-40B4-BE49-F238E27FC236}">
                <a16:creationId xmlns:a16="http://schemas.microsoft.com/office/drawing/2014/main" id="{A0C17D7E-9405-2F3B-2989-3670961B0855}"/>
              </a:ext>
            </a:extLst>
          </p:cNvPr>
          <p:cNvSpPr/>
          <p:nvPr/>
        </p:nvSpPr>
        <p:spPr>
          <a:xfrm>
            <a:off x="1696064" y="1681316"/>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2BEC87-F3C3-FD46-CA7D-45C325F67D60}"/>
              </a:ext>
            </a:extLst>
          </p:cNvPr>
          <p:cNvSpPr/>
          <p:nvPr/>
        </p:nvSpPr>
        <p:spPr>
          <a:xfrm>
            <a:off x="1696063" y="219430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CAA1CD-3886-4159-1461-8A37CCADC9BF}"/>
              </a:ext>
            </a:extLst>
          </p:cNvPr>
          <p:cNvSpPr/>
          <p:nvPr/>
        </p:nvSpPr>
        <p:spPr>
          <a:xfrm>
            <a:off x="1710810" y="263353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FB2E0C-EC5F-0121-95E3-5A48BA5050A9}"/>
              </a:ext>
            </a:extLst>
          </p:cNvPr>
          <p:cNvSpPr/>
          <p:nvPr/>
        </p:nvSpPr>
        <p:spPr>
          <a:xfrm>
            <a:off x="1710808" y="316959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FAFB1E-DEFE-A83F-886E-011B6D12BBBB}"/>
              </a:ext>
            </a:extLst>
          </p:cNvPr>
          <p:cNvSpPr/>
          <p:nvPr/>
        </p:nvSpPr>
        <p:spPr>
          <a:xfrm>
            <a:off x="1710807" y="368258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1B80CD-F15B-818B-CE65-648832EBF9D5}"/>
              </a:ext>
            </a:extLst>
          </p:cNvPr>
          <p:cNvSpPr/>
          <p:nvPr/>
        </p:nvSpPr>
        <p:spPr>
          <a:xfrm>
            <a:off x="1725554" y="412182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2B5E9E-B545-15F9-B93A-A742C8380DBD}"/>
              </a:ext>
            </a:extLst>
          </p:cNvPr>
          <p:cNvSpPr/>
          <p:nvPr/>
        </p:nvSpPr>
        <p:spPr>
          <a:xfrm>
            <a:off x="1725554" y="466620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15A088-2791-BBAC-F195-90DDCDE4B483}"/>
              </a:ext>
            </a:extLst>
          </p:cNvPr>
          <p:cNvSpPr/>
          <p:nvPr/>
        </p:nvSpPr>
        <p:spPr>
          <a:xfrm>
            <a:off x="1725553" y="51791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440500-890F-B5F7-C946-D10F9D31438D}"/>
              </a:ext>
            </a:extLst>
          </p:cNvPr>
          <p:cNvSpPr/>
          <p:nvPr/>
        </p:nvSpPr>
        <p:spPr>
          <a:xfrm>
            <a:off x="1740300" y="561842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7411AA-71B5-E34A-4560-EA369ADBD571}"/>
              </a:ext>
            </a:extLst>
          </p:cNvPr>
          <p:cNvSpPr/>
          <p:nvPr/>
        </p:nvSpPr>
        <p:spPr>
          <a:xfrm>
            <a:off x="1696063" y="6133035"/>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0F567B-DAD8-33D0-223C-28795B75AC96}"/>
              </a:ext>
            </a:extLst>
          </p:cNvPr>
          <p:cNvSpPr/>
          <p:nvPr/>
        </p:nvSpPr>
        <p:spPr>
          <a:xfrm>
            <a:off x="3689572" y="1681316"/>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0DF71F-54EE-ECB9-BE28-956490092A25}"/>
              </a:ext>
            </a:extLst>
          </p:cNvPr>
          <p:cNvSpPr/>
          <p:nvPr/>
        </p:nvSpPr>
        <p:spPr>
          <a:xfrm>
            <a:off x="3689571" y="219430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73B63C-7CC6-0EF8-B44B-77D4231C1E34}"/>
              </a:ext>
            </a:extLst>
          </p:cNvPr>
          <p:cNvSpPr/>
          <p:nvPr/>
        </p:nvSpPr>
        <p:spPr>
          <a:xfrm>
            <a:off x="3704318" y="263353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8D096E-97AE-2B86-6043-AFC17ECDA20E}"/>
              </a:ext>
            </a:extLst>
          </p:cNvPr>
          <p:cNvSpPr/>
          <p:nvPr/>
        </p:nvSpPr>
        <p:spPr>
          <a:xfrm>
            <a:off x="3704316" y="316959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A4B845-8E42-8F94-CFF4-7947C79A417D}"/>
              </a:ext>
            </a:extLst>
          </p:cNvPr>
          <p:cNvSpPr/>
          <p:nvPr/>
        </p:nvSpPr>
        <p:spPr>
          <a:xfrm>
            <a:off x="3704315" y="368258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8991917-FFDD-0A0E-CB1D-3E1A53C99665}"/>
              </a:ext>
            </a:extLst>
          </p:cNvPr>
          <p:cNvSpPr/>
          <p:nvPr/>
        </p:nvSpPr>
        <p:spPr>
          <a:xfrm>
            <a:off x="3719062" y="412182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FE3711-781A-6F6E-08BA-473B9A42F6AA}"/>
              </a:ext>
            </a:extLst>
          </p:cNvPr>
          <p:cNvSpPr/>
          <p:nvPr/>
        </p:nvSpPr>
        <p:spPr>
          <a:xfrm>
            <a:off x="3719062" y="466620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9BD3E2-9CBE-B9F2-67CA-70097B768008}"/>
              </a:ext>
            </a:extLst>
          </p:cNvPr>
          <p:cNvSpPr/>
          <p:nvPr/>
        </p:nvSpPr>
        <p:spPr>
          <a:xfrm>
            <a:off x="3719061" y="51791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2A41BE-4EDB-4FB9-ABA7-CD24167FB4F4}"/>
              </a:ext>
            </a:extLst>
          </p:cNvPr>
          <p:cNvSpPr/>
          <p:nvPr/>
        </p:nvSpPr>
        <p:spPr>
          <a:xfrm>
            <a:off x="3733808" y="561842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ECC6C4A-6197-68B2-DB23-BC1F59CDD4DE}"/>
              </a:ext>
            </a:extLst>
          </p:cNvPr>
          <p:cNvSpPr/>
          <p:nvPr/>
        </p:nvSpPr>
        <p:spPr>
          <a:xfrm>
            <a:off x="3689571" y="6133035"/>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92F4E00-9AD8-2749-423C-038BE4384D2C}"/>
              </a:ext>
            </a:extLst>
          </p:cNvPr>
          <p:cNvSpPr/>
          <p:nvPr/>
        </p:nvSpPr>
        <p:spPr>
          <a:xfrm>
            <a:off x="5273780" y="1681316"/>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ED85DE-B7A4-A48B-5043-376B78E2FB08}"/>
              </a:ext>
            </a:extLst>
          </p:cNvPr>
          <p:cNvSpPr/>
          <p:nvPr/>
        </p:nvSpPr>
        <p:spPr>
          <a:xfrm>
            <a:off x="5273779" y="219430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2E4139B-7EA1-1256-69B1-CE2C450DFE31}"/>
              </a:ext>
            </a:extLst>
          </p:cNvPr>
          <p:cNvSpPr/>
          <p:nvPr/>
        </p:nvSpPr>
        <p:spPr>
          <a:xfrm>
            <a:off x="5288526" y="263353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D7325A4-6A7B-E164-97D5-E4586E793557}"/>
              </a:ext>
            </a:extLst>
          </p:cNvPr>
          <p:cNvSpPr/>
          <p:nvPr/>
        </p:nvSpPr>
        <p:spPr>
          <a:xfrm>
            <a:off x="5288524" y="316959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E54130-155D-749D-06DF-A286C82214E1}"/>
              </a:ext>
            </a:extLst>
          </p:cNvPr>
          <p:cNvSpPr/>
          <p:nvPr/>
        </p:nvSpPr>
        <p:spPr>
          <a:xfrm>
            <a:off x="5288523" y="368258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B49FC3F-7B91-718B-ED6C-8539E6D30364}"/>
              </a:ext>
            </a:extLst>
          </p:cNvPr>
          <p:cNvSpPr/>
          <p:nvPr/>
        </p:nvSpPr>
        <p:spPr>
          <a:xfrm>
            <a:off x="5303270" y="412182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F136CF-F19F-C70C-A10C-99BFE38844F6}"/>
              </a:ext>
            </a:extLst>
          </p:cNvPr>
          <p:cNvSpPr/>
          <p:nvPr/>
        </p:nvSpPr>
        <p:spPr>
          <a:xfrm>
            <a:off x="5273774" y="466620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6C7299D-D9E7-1838-572C-AD778B0A84C7}"/>
              </a:ext>
            </a:extLst>
          </p:cNvPr>
          <p:cNvSpPr/>
          <p:nvPr/>
        </p:nvSpPr>
        <p:spPr>
          <a:xfrm>
            <a:off x="5273773" y="51791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F723A21-3395-6736-10F2-E61F02AA5A58}"/>
              </a:ext>
            </a:extLst>
          </p:cNvPr>
          <p:cNvSpPr/>
          <p:nvPr/>
        </p:nvSpPr>
        <p:spPr>
          <a:xfrm>
            <a:off x="5273772" y="561842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537D60-659F-4C07-8FF2-C833B3C3595D}"/>
              </a:ext>
            </a:extLst>
          </p:cNvPr>
          <p:cNvSpPr/>
          <p:nvPr/>
        </p:nvSpPr>
        <p:spPr>
          <a:xfrm>
            <a:off x="5273779" y="6133035"/>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7B70AC2-E340-F34E-877B-586E0A72CAE8}"/>
              </a:ext>
            </a:extLst>
          </p:cNvPr>
          <p:cNvSpPr/>
          <p:nvPr/>
        </p:nvSpPr>
        <p:spPr>
          <a:xfrm>
            <a:off x="7107496" y="166656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C4F379E-F4EB-092C-3333-235039A7396D}"/>
              </a:ext>
            </a:extLst>
          </p:cNvPr>
          <p:cNvSpPr/>
          <p:nvPr/>
        </p:nvSpPr>
        <p:spPr>
          <a:xfrm>
            <a:off x="7107495" y="2179553"/>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2327C49-6567-296C-0874-83DB6E2490C2}"/>
              </a:ext>
            </a:extLst>
          </p:cNvPr>
          <p:cNvSpPr/>
          <p:nvPr/>
        </p:nvSpPr>
        <p:spPr>
          <a:xfrm>
            <a:off x="7122242" y="2618792"/>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28FB59B-267F-5041-4E78-7D7CF6F3FB0F}"/>
              </a:ext>
            </a:extLst>
          </p:cNvPr>
          <p:cNvSpPr/>
          <p:nvPr/>
        </p:nvSpPr>
        <p:spPr>
          <a:xfrm>
            <a:off x="7122240" y="315485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7733EFE-C9C3-ECBC-8E14-3CB8DFCFCF78}"/>
              </a:ext>
            </a:extLst>
          </p:cNvPr>
          <p:cNvSpPr/>
          <p:nvPr/>
        </p:nvSpPr>
        <p:spPr>
          <a:xfrm>
            <a:off x="7122239" y="366783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5A46184-9385-5509-477B-037F1D826CC5}"/>
              </a:ext>
            </a:extLst>
          </p:cNvPr>
          <p:cNvSpPr/>
          <p:nvPr/>
        </p:nvSpPr>
        <p:spPr>
          <a:xfrm>
            <a:off x="7136986" y="4107073"/>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46AA3E-D513-2A8B-6872-AADC4D3C2185}"/>
              </a:ext>
            </a:extLst>
          </p:cNvPr>
          <p:cNvSpPr/>
          <p:nvPr/>
        </p:nvSpPr>
        <p:spPr>
          <a:xfrm>
            <a:off x="7136986" y="465145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3AB817-D4DB-657D-DE24-7B2594EDF76F}"/>
              </a:ext>
            </a:extLst>
          </p:cNvPr>
          <p:cNvSpPr/>
          <p:nvPr/>
        </p:nvSpPr>
        <p:spPr>
          <a:xfrm>
            <a:off x="7136985" y="516444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A3E974-D4A8-76E3-F09C-51362CA6D318}"/>
              </a:ext>
            </a:extLst>
          </p:cNvPr>
          <p:cNvSpPr/>
          <p:nvPr/>
        </p:nvSpPr>
        <p:spPr>
          <a:xfrm>
            <a:off x="7151732" y="560368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CACDBC9-814B-642E-E3B5-03EEF5CDE0B9}"/>
              </a:ext>
            </a:extLst>
          </p:cNvPr>
          <p:cNvSpPr/>
          <p:nvPr/>
        </p:nvSpPr>
        <p:spPr>
          <a:xfrm>
            <a:off x="7107495" y="61182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CE25751-46D1-9A01-5FFC-20DDCC7856D0}"/>
              </a:ext>
            </a:extLst>
          </p:cNvPr>
          <p:cNvSpPr/>
          <p:nvPr/>
        </p:nvSpPr>
        <p:spPr>
          <a:xfrm>
            <a:off x="8806031" y="166656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F5AB08A-35FA-C008-E664-9CB40BAD3E48}"/>
              </a:ext>
            </a:extLst>
          </p:cNvPr>
          <p:cNvSpPr/>
          <p:nvPr/>
        </p:nvSpPr>
        <p:spPr>
          <a:xfrm>
            <a:off x="8806030" y="2179553"/>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72A8DB6-593F-C062-625D-B535B1000481}"/>
              </a:ext>
            </a:extLst>
          </p:cNvPr>
          <p:cNvSpPr/>
          <p:nvPr/>
        </p:nvSpPr>
        <p:spPr>
          <a:xfrm>
            <a:off x="8820777" y="2618792"/>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1FCA457-55E7-244D-CD47-5E9532AAC9DF}"/>
              </a:ext>
            </a:extLst>
          </p:cNvPr>
          <p:cNvSpPr/>
          <p:nvPr/>
        </p:nvSpPr>
        <p:spPr>
          <a:xfrm>
            <a:off x="8820775" y="315485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31A7A2F-394C-7712-7FEF-F6C643BEE834}"/>
              </a:ext>
            </a:extLst>
          </p:cNvPr>
          <p:cNvSpPr/>
          <p:nvPr/>
        </p:nvSpPr>
        <p:spPr>
          <a:xfrm>
            <a:off x="8820774" y="366783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B17C489-16D2-AC3C-37BE-C457419A0977}"/>
              </a:ext>
            </a:extLst>
          </p:cNvPr>
          <p:cNvSpPr/>
          <p:nvPr/>
        </p:nvSpPr>
        <p:spPr>
          <a:xfrm>
            <a:off x="8835521" y="4107073"/>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8B6253D-6026-78E4-552B-06716CB7FE4D}"/>
              </a:ext>
            </a:extLst>
          </p:cNvPr>
          <p:cNvSpPr/>
          <p:nvPr/>
        </p:nvSpPr>
        <p:spPr>
          <a:xfrm>
            <a:off x="8835521" y="465145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9524FE4-9C85-02F8-01B8-6FAD6C0B3C4D}"/>
              </a:ext>
            </a:extLst>
          </p:cNvPr>
          <p:cNvSpPr/>
          <p:nvPr/>
        </p:nvSpPr>
        <p:spPr>
          <a:xfrm>
            <a:off x="8835520" y="516444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0A2E0E0-C228-4740-F578-FA3A8E53C4A8}"/>
              </a:ext>
            </a:extLst>
          </p:cNvPr>
          <p:cNvSpPr/>
          <p:nvPr/>
        </p:nvSpPr>
        <p:spPr>
          <a:xfrm>
            <a:off x="8850267" y="560368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52E4E01-8384-EE72-9B4E-B06DDE94D5D7}"/>
              </a:ext>
            </a:extLst>
          </p:cNvPr>
          <p:cNvSpPr/>
          <p:nvPr/>
        </p:nvSpPr>
        <p:spPr>
          <a:xfrm>
            <a:off x="8806030" y="61182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D78FD6A-BCCF-F128-11F6-BF4A1D1626B5}"/>
              </a:ext>
            </a:extLst>
          </p:cNvPr>
          <p:cNvSpPr/>
          <p:nvPr/>
        </p:nvSpPr>
        <p:spPr>
          <a:xfrm>
            <a:off x="10412361" y="1681316"/>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7784C7F-9905-B4D9-2950-2336DC7DE649}"/>
              </a:ext>
            </a:extLst>
          </p:cNvPr>
          <p:cNvSpPr/>
          <p:nvPr/>
        </p:nvSpPr>
        <p:spPr>
          <a:xfrm>
            <a:off x="10412360" y="219430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B414C1A-3552-D103-A478-4AEF872E5562}"/>
              </a:ext>
            </a:extLst>
          </p:cNvPr>
          <p:cNvSpPr/>
          <p:nvPr/>
        </p:nvSpPr>
        <p:spPr>
          <a:xfrm>
            <a:off x="10427107" y="2633539"/>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2C65CFA-26B3-D9F9-D771-1D2CC2156EE2}"/>
              </a:ext>
            </a:extLst>
          </p:cNvPr>
          <p:cNvSpPr/>
          <p:nvPr/>
        </p:nvSpPr>
        <p:spPr>
          <a:xfrm>
            <a:off x="10427105" y="316959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E1EE6E-C91F-07F9-7DC8-1DFB2424C405}"/>
              </a:ext>
            </a:extLst>
          </p:cNvPr>
          <p:cNvSpPr/>
          <p:nvPr/>
        </p:nvSpPr>
        <p:spPr>
          <a:xfrm>
            <a:off x="10427104" y="3682581"/>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F7CA729-43BA-1FA4-7AFB-7B6317DFEF1D}"/>
              </a:ext>
            </a:extLst>
          </p:cNvPr>
          <p:cNvSpPr/>
          <p:nvPr/>
        </p:nvSpPr>
        <p:spPr>
          <a:xfrm>
            <a:off x="10441851" y="4121820"/>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ED36659-4139-8CF7-A4B5-F78949A80770}"/>
              </a:ext>
            </a:extLst>
          </p:cNvPr>
          <p:cNvSpPr/>
          <p:nvPr/>
        </p:nvSpPr>
        <p:spPr>
          <a:xfrm>
            <a:off x="10441851" y="4666204"/>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31ADC12-CAD5-CE37-6F6F-2808949A02DC}"/>
              </a:ext>
            </a:extLst>
          </p:cNvPr>
          <p:cNvSpPr/>
          <p:nvPr/>
        </p:nvSpPr>
        <p:spPr>
          <a:xfrm>
            <a:off x="10441850" y="5179188"/>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194595-7AB2-BD87-84DF-646610661CC4}"/>
              </a:ext>
            </a:extLst>
          </p:cNvPr>
          <p:cNvSpPr/>
          <p:nvPr/>
        </p:nvSpPr>
        <p:spPr>
          <a:xfrm>
            <a:off x="10456597" y="5618427"/>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D14825B-951C-5715-EA95-4039AB87C19F}"/>
              </a:ext>
            </a:extLst>
          </p:cNvPr>
          <p:cNvSpPr/>
          <p:nvPr/>
        </p:nvSpPr>
        <p:spPr>
          <a:xfrm>
            <a:off x="10456604" y="6133035"/>
            <a:ext cx="575187" cy="3244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6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9"/>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2"/>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24"/>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32"/>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39"/>
                                        </p:tgtEl>
                                        <p:attrNameLst>
                                          <p:attrName>style.visibility</p:attrName>
                                        </p:attrNameLst>
                                      </p:cBhvr>
                                      <p:to>
                                        <p:strVal val="hidden"/>
                                      </p:to>
                                    </p:set>
                                  </p:childTnLst>
                                </p:cTn>
                              </p:par>
                              <p:par>
                                <p:cTn id="139" presetID="1" presetClass="exit" presetSubtype="0" fill="hold" grpId="0" nodeType="withEffect">
                                  <p:stCondLst>
                                    <p:cond delay="0"/>
                                  </p:stCondLst>
                                  <p:childTnLst>
                                    <p:set>
                                      <p:cBhvr>
                                        <p:cTn id="140" dur="1" fill="hold">
                                          <p:stCondLst>
                                            <p:cond delay="0"/>
                                          </p:stCondLst>
                                        </p:cTn>
                                        <p:tgtEl>
                                          <p:spTgt spid="40"/>
                                        </p:tgtEl>
                                        <p:attrNameLst>
                                          <p:attrName>style.visibility</p:attrName>
                                        </p:attrNameLst>
                                      </p:cBhvr>
                                      <p:to>
                                        <p:strVal val="hidden"/>
                                      </p:to>
                                    </p:set>
                                  </p:childTnLst>
                                </p:cTn>
                              </p:par>
                              <p:par>
                                <p:cTn id="141" presetID="1" presetClass="exit" presetSubtype="0" fill="hold" grpId="0" nodeType="withEffect">
                                  <p:stCondLst>
                                    <p:cond delay="0"/>
                                  </p:stCondLst>
                                  <p:childTnLst>
                                    <p:set>
                                      <p:cBhvr>
                                        <p:cTn id="142" dur="1" fill="hold">
                                          <p:stCondLst>
                                            <p:cond delay="0"/>
                                          </p:stCondLst>
                                        </p:cTn>
                                        <p:tgtEl>
                                          <p:spTgt spid="41"/>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42"/>
                                        </p:tgtEl>
                                        <p:attrNameLst>
                                          <p:attrName>style.visibility</p:attrName>
                                        </p:attrNameLst>
                                      </p:cBhvr>
                                      <p:to>
                                        <p:strVal val="hidden"/>
                                      </p:to>
                                    </p:set>
                                  </p:childTnLst>
                                </p:cTn>
                              </p:par>
                              <p:par>
                                <p:cTn id="145" presetID="1" presetClass="exit" presetSubtype="0" fill="hold" grpId="0" nodeType="withEffect">
                                  <p:stCondLst>
                                    <p:cond delay="0"/>
                                  </p:stCondLst>
                                  <p:childTnLst>
                                    <p:set>
                                      <p:cBhvr>
                                        <p:cTn id="146" dur="1" fill="hold">
                                          <p:stCondLst>
                                            <p:cond delay="0"/>
                                          </p:stCondLst>
                                        </p:cTn>
                                        <p:tgtEl>
                                          <p:spTgt spid="43"/>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44"/>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1"/>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2"/>
                                        </p:tgtEl>
                                        <p:attrNameLst>
                                          <p:attrName>style.visibility</p:attrName>
                                        </p:attrNameLst>
                                      </p:cBhvr>
                                      <p:to>
                                        <p:strVal val="hidden"/>
                                      </p:to>
                                    </p:set>
                                  </p:childTnLst>
                                </p:cTn>
                              </p:par>
                              <p:par>
                                <p:cTn id="157" presetID="1" presetClass="exit" presetSubtype="0" fill="hold" grpId="0" nodeType="withEffect">
                                  <p:stCondLst>
                                    <p:cond delay="0"/>
                                  </p:stCondLst>
                                  <p:childTnLst>
                                    <p:set>
                                      <p:cBhvr>
                                        <p:cTn id="158" dur="1" fill="hold">
                                          <p:stCondLst>
                                            <p:cond delay="0"/>
                                          </p:stCondLst>
                                        </p:cTn>
                                        <p:tgtEl>
                                          <p:spTgt spid="63"/>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A592-C763-CA6D-E953-7D2424850C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34DDA3-4C2C-9E26-3426-4F3E9772DF0B}"/>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Discrete Event Simulation</a:t>
            </a:r>
          </a:p>
        </p:txBody>
      </p:sp>
      <p:pic>
        <p:nvPicPr>
          <p:cNvPr id="7172" name="Picture 4" descr="OptQuest Tutorial">
            <a:extLst>
              <a:ext uri="{FF2B5EF4-FFF2-40B4-BE49-F238E27FC236}">
                <a16:creationId xmlns:a16="http://schemas.microsoft.com/office/drawing/2014/main" id="{84CCE428-2A0F-3852-908E-A6B1C4554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67" y="1444318"/>
            <a:ext cx="8088257" cy="461727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imul8">
            <a:extLst>
              <a:ext uri="{FF2B5EF4-FFF2-40B4-BE49-F238E27FC236}">
                <a16:creationId xmlns:a16="http://schemas.microsoft.com/office/drawing/2014/main" id="{6CF0F575-B624-3F1A-B896-5E7562417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168" y="3555385"/>
            <a:ext cx="3716594" cy="371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77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8E35-9DCE-51C4-3864-930C10EA2E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3482AA-4C40-1AC2-D507-8E251ECB5667}"/>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The </a:t>
            </a:r>
            <a:r>
              <a:rPr lang="en-GB" sz="4400" b="1" dirty="0" err="1">
                <a:solidFill>
                  <a:srgbClr val="BF2B3D"/>
                </a:solidFill>
                <a:effectLst/>
                <a:latin typeface="Calibri Light" panose="020F0302020204030204" pitchFamily="34" charset="0"/>
                <a:ea typeface="Times New Roman" panose="02020603050405020304" pitchFamily="18" charset="0"/>
              </a:rPr>
              <a:t>Ciw</a:t>
            </a:r>
            <a:r>
              <a:rPr lang="en-GB" sz="4400" b="1" dirty="0">
                <a:solidFill>
                  <a:srgbClr val="BF2B3D"/>
                </a:solidFill>
                <a:effectLst/>
                <a:latin typeface="Calibri Light" panose="020F0302020204030204" pitchFamily="34" charset="0"/>
                <a:ea typeface="Times New Roman" panose="02020603050405020304" pitchFamily="18" charset="0"/>
              </a:rPr>
              <a:t> Library</a:t>
            </a:r>
          </a:p>
        </p:txBody>
      </p:sp>
      <p:pic>
        <p:nvPicPr>
          <p:cNvPr id="5" name="Picture 4" descr="A yellow sign with white text&#10;&#10;Description automatically generated">
            <a:extLst>
              <a:ext uri="{FF2B5EF4-FFF2-40B4-BE49-F238E27FC236}">
                <a16:creationId xmlns:a16="http://schemas.microsoft.com/office/drawing/2014/main" id="{25BC3801-997F-4F9C-874C-98C86F195FF1}"/>
              </a:ext>
            </a:extLst>
          </p:cNvPr>
          <p:cNvPicPr>
            <a:picLocks noChangeAspect="1"/>
          </p:cNvPicPr>
          <p:nvPr/>
        </p:nvPicPr>
        <p:blipFill>
          <a:blip r:embed="rId2"/>
          <a:stretch>
            <a:fillRect/>
          </a:stretch>
        </p:blipFill>
        <p:spPr>
          <a:xfrm>
            <a:off x="450627" y="1712762"/>
            <a:ext cx="3567081" cy="343247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A6D6654-3D6F-DFD4-DB8D-AA866CAF0D83}"/>
              </a:ext>
            </a:extLst>
          </p:cNvPr>
          <p:cNvPicPr>
            <a:picLocks noChangeAspect="1"/>
          </p:cNvPicPr>
          <p:nvPr/>
        </p:nvPicPr>
        <p:blipFill rotWithShape="1">
          <a:blip r:embed="rId3"/>
          <a:srcRect l="4161" r="5754" b="58880"/>
          <a:stretch/>
        </p:blipFill>
        <p:spPr>
          <a:xfrm>
            <a:off x="4014898" y="1712762"/>
            <a:ext cx="8177102" cy="2590306"/>
          </a:xfrm>
          <a:prstGeom prst="rect">
            <a:avLst/>
          </a:prstGeom>
        </p:spPr>
      </p:pic>
      <p:sp>
        <p:nvSpPr>
          <p:cNvPr id="9" name="TextBox 8">
            <a:extLst>
              <a:ext uri="{FF2B5EF4-FFF2-40B4-BE49-F238E27FC236}">
                <a16:creationId xmlns:a16="http://schemas.microsoft.com/office/drawing/2014/main" id="{9DEB63F3-CEAC-B045-9C00-F00D5781B80A}"/>
              </a:ext>
            </a:extLst>
          </p:cNvPr>
          <p:cNvSpPr txBox="1"/>
          <p:nvPr/>
        </p:nvSpPr>
        <p:spPr>
          <a:xfrm>
            <a:off x="1436711" y="6033275"/>
            <a:ext cx="9318577" cy="584775"/>
          </a:xfrm>
          <a:prstGeom prst="rect">
            <a:avLst/>
          </a:prstGeom>
          <a:noFill/>
        </p:spPr>
        <p:txBody>
          <a:bodyPr wrap="none" rtlCol="0">
            <a:spAutoFit/>
          </a:bodyPr>
          <a:lstStyle/>
          <a:p>
            <a:r>
              <a:rPr lang="en-US" sz="3200" dirty="0">
                <a:solidFill>
                  <a:schemeClr val="accent2">
                    <a:lumMod val="75000"/>
                  </a:schemeClr>
                </a:solidFill>
                <a:latin typeface="Courier New" panose="02070309020205020404" pitchFamily="49" charset="0"/>
                <a:cs typeface="Courier New" panose="02070309020205020404" pitchFamily="49" charset="0"/>
              </a:rPr>
              <a:t>https://</a:t>
            </a:r>
            <a:r>
              <a:rPr lang="en-US" sz="3200" dirty="0" err="1">
                <a:solidFill>
                  <a:schemeClr val="accent2">
                    <a:lumMod val="75000"/>
                  </a:schemeClr>
                </a:solidFill>
                <a:latin typeface="Courier New" panose="02070309020205020404" pitchFamily="49" charset="0"/>
                <a:cs typeface="Courier New" panose="02070309020205020404" pitchFamily="49" charset="0"/>
              </a:rPr>
              <a:t>ciw.readthedocs.io</a:t>
            </a:r>
            <a:r>
              <a:rPr lang="en-US" sz="3200" dirty="0">
                <a:solidFill>
                  <a:schemeClr val="accent2">
                    <a:lumMod val="75000"/>
                  </a:schemeClr>
                </a:solidFill>
                <a:latin typeface="Courier New" panose="02070309020205020404" pitchFamily="49" charset="0"/>
                <a:cs typeface="Courier New" panose="02070309020205020404" pitchFamily="49" charset="0"/>
              </a:rPr>
              <a:t>/</a:t>
            </a:r>
            <a:r>
              <a:rPr lang="en-US" sz="3200" dirty="0" err="1">
                <a:solidFill>
                  <a:schemeClr val="accent2">
                    <a:lumMod val="75000"/>
                  </a:schemeClr>
                </a:solidFill>
                <a:latin typeface="Courier New" panose="02070309020205020404" pitchFamily="49" charset="0"/>
                <a:cs typeface="Courier New" panose="02070309020205020404" pitchFamily="49" charset="0"/>
              </a:rPr>
              <a:t>en</a:t>
            </a:r>
            <a:r>
              <a:rPr lang="en-US" sz="3200" dirty="0">
                <a:solidFill>
                  <a:schemeClr val="accent2">
                    <a:lumMod val="75000"/>
                  </a:schemeClr>
                </a:solidFill>
                <a:latin typeface="Courier New" panose="02070309020205020404" pitchFamily="49" charset="0"/>
                <a:cs typeface="Courier New" panose="02070309020205020404" pitchFamily="49" charset="0"/>
              </a:rPr>
              <a:t>/latest/</a:t>
            </a:r>
          </a:p>
        </p:txBody>
      </p:sp>
    </p:spTree>
    <p:extLst>
      <p:ext uri="{BB962C8B-B14F-4D97-AF65-F5344CB8AC3E}">
        <p14:creationId xmlns:p14="http://schemas.microsoft.com/office/powerpoint/2010/main" val="4137665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B1DBC-7D38-AF2B-8B67-ABB3F96BA9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5DE41F-8BB7-45B1-5E33-9D15AEDA087A}"/>
              </a:ext>
            </a:extLst>
          </p:cNvPr>
          <p:cNvSpPr txBox="1"/>
          <p:nvPr/>
        </p:nvSpPr>
        <p:spPr>
          <a:xfrm>
            <a:off x="358847" y="325152"/>
            <a:ext cx="11177477" cy="5047536"/>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Example C: An M/M/1 Queue</a:t>
            </a:r>
          </a:p>
          <a:p>
            <a:pPr algn="just"/>
            <a:endParaRPr lang="en-GB" sz="1800" dirty="0">
              <a:effectLst/>
              <a:latin typeface="Times New Roman" panose="02020603050405020304" pitchFamily="18" charset="0"/>
              <a:ea typeface="Times New Roman" panose="02020603050405020304" pitchFamily="18" charset="0"/>
            </a:endParaRPr>
          </a:p>
          <a:p>
            <a:pPr algn="just"/>
            <a:r>
              <a:rPr lang="en-GB" sz="2200" dirty="0">
                <a:effectLst/>
                <a:latin typeface="Calibri Light" panose="020F0302020204030204" pitchFamily="34" charset="0"/>
                <a:ea typeface="Times New Roman" panose="02020603050405020304" pitchFamily="18" charset="0"/>
              </a:rPr>
              <a:t>There is a very popular arcade machine in the University staff room, so popular that staff will happily wait in a line to use the machine. When a member of staff wants to play on the machine, if there are no other staff present, they begin using the machine immediately. If there is another member of staff already playing on the machine, they will wait and form a queue to play. When someone finishes playing, the person at the head of the queue can then begin playing.</a:t>
            </a:r>
          </a:p>
          <a:p>
            <a:pPr algn="just"/>
            <a:endParaRPr lang="en-GB" sz="2200" dirty="0">
              <a:effectLst/>
              <a:latin typeface="Times New Roman" panose="02020603050405020304" pitchFamily="18" charset="0"/>
              <a:ea typeface="Times New Roman" panose="02020603050405020304" pitchFamily="18" charset="0"/>
            </a:endParaRPr>
          </a:p>
          <a:p>
            <a:pPr algn="just"/>
            <a:r>
              <a:rPr lang="en-GB" sz="2200" dirty="0">
                <a:effectLst/>
                <a:latin typeface="Calibri Light" panose="020F0302020204030204" pitchFamily="34" charset="0"/>
                <a:ea typeface="Times New Roman" panose="02020603050405020304" pitchFamily="18" charset="0"/>
              </a:rPr>
              <a:t>Staff who want to play on the machine arrive randomly at a rate of 11 per hour. The times between each consecutive arrival is Exponentially distributed. The amount of time staff spend on the machine is random, and is Exponentially distributed, lasting on average 5 minutes.</a:t>
            </a:r>
          </a:p>
          <a:p>
            <a:pPr algn="just"/>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How long on average to staff spend waiting to play on the arcade machine?</a:t>
            </a:r>
            <a:endParaRPr lang="en-GB" sz="2200" dirty="0">
              <a:latin typeface="Times New Roman" panose="02020603050405020304" pitchFamily="18" charset="0"/>
              <a:ea typeface="Times New Roman" panose="02020603050405020304" pitchFamily="18" charset="0"/>
            </a:endParaRPr>
          </a:p>
          <a:p>
            <a:pPr marL="971550" lvl="1" indent="-514350" algn="just">
              <a:buFont typeface="+mj-lt"/>
              <a:buAutoNum type="arabicPeriod"/>
            </a:pPr>
            <a:r>
              <a:rPr lang="en-GB" sz="2200" dirty="0">
                <a:effectLst/>
                <a:latin typeface="Calibri Light" panose="020F0302020204030204" pitchFamily="34" charset="0"/>
                <a:ea typeface="Times New Roman" panose="02020603050405020304" pitchFamily="18" charset="0"/>
              </a:rPr>
              <a:t>What will be the effect of investing in a second machine?</a:t>
            </a:r>
            <a:endParaRPr lang="en-GB"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098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214D-A508-67D1-1EA0-1CC2BB0ABE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C47942-68EC-2EEE-075E-26E8D6BFCFA4}"/>
              </a:ext>
            </a:extLst>
          </p:cNvPr>
          <p:cNvSpPr txBox="1"/>
          <p:nvPr/>
        </p:nvSpPr>
        <p:spPr>
          <a:xfrm>
            <a:off x="358847" y="325152"/>
            <a:ext cx="11177477" cy="4031873"/>
          </a:xfrm>
          <a:prstGeom prst="rect">
            <a:avLst/>
          </a:prstGeom>
          <a:noFill/>
        </p:spPr>
        <p:txBody>
          <a:bodyPr wrap="square">
            <a:spAutoFit/>
          </a:bodyPr>
          <a:lstStyle/>
          <a:p>
            <a:pPr algn="just"/>
            <a:r>
              <a:rPr lang="en-GB" sz="4000" kern="100" dirty="0">
                <a:solidFill>
                  <a:srgbClr val="BF2B3D"/>
                </a:solidFill>
                <a:effectLst/>
                <a:latin typeface="Calibri Light" panose="020F0302020204030204" pitchFamily="34" charset="0"/>
                <a:ea typeface="Calibri" panose="020F0502020204030204" pitchFamily="34" charset="0"/>
                <a:cs typeface="Times New Roman" panose="02020603050405020304" pitchFamily="18" charset="0"/>
              </a:rPr>
              <a:t>Task 2: An M/G/c Queue</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2200" dirty="0">
                <a:effectLst/>
                <a:latin typeface="Calibri Light" panose="020F0302020204030204" pitchFamily="34" charset="0"/>
                <a:ea typeface="Times New Roman" panose="02020603050405020304" pitchFamily="18" charset="0"/>
              </a:rPr>
              <a:t>Assume you are a bank manager and would like to know how long customers wait in your bank. Customers arrive randomly, roughly 12 per hour with Exponentially distributed inter-arrival times. Service times are random, also Uniformly distributed, lasting between 5 and 17 minutes. The bank is open 24 hours a day, 7 days a week, and has three servers who are always on duty. If all servers are busy, newly arriving customers form a queue and wait for service.</a:t>
            </a:r>
          </a:p>
          <a:p>
            <a:pPr algn="just"/>
            <a:endParaRPr lang="en-GB" sz="2200" dirty="0">
              <a:latin typeface="Times New Roman" panose="02020603050405020304" pitchFamily="18" charset="0"/>
              <a:ea typeface="Times New Roman" panose="02020603050405020304" pitchFamily="18" charset="0"/>
            </a:endParaRPr>
          </a:p>
          <a:p>
            <a:pPr marL="914400" lvl="1" indent="-457200" algn="just">
              <a:buFont typeface="+mj-lt"/>
              <a:buAutoNum type="arabicPeriod"/>
            </a:pPr>
            <a:r>
              <a:rPr lang="en-GB" sz="2200" dirty="0">
                <a:effectLst/>
                <a:latin typeface="Calibri Light" panose="020F0302020204030204" pitchFamily="34" charset="0"/>
                <a:ea typeface="Times New Roman" panose="02020603050405020304" pitchFamily="18" charset="0"/>
              </a:rPr>
              <a:t>On average how long do customers wait?</a:t>
            </a:r>
            <a:endParaRPr lang="en-GB" sz="2200" dirty="0">
              <a:latin typeface="Times New Roman" panose="02020603050405020304" pitchFamily="18" charset="0"/>
              <a:ea typeface="Times New Roman" panose="02020603050405020304" pitchFamily="18" charset="0"/>
            </a:endParaRPr>
          </a:p>
          <a:p>
            <a:pPr marL="914400" lvl="1" indent="-457200" algn="just">
              <a:buFont typeface="+mj-lt"/>
              <a:buAutoNum type="arabicPeriod"/>
            </a:pPr>
            <a:r>
              <a:rPr lang="en-GB" sz="2200" dirty="0">
                <a:effectLst/>
                <a:latin typeface="Calibri Light" panose="020F0302020204030204" pitchFamily="34" charset="0"/>
                <a:ea typeface="Times New Roman" panose="02020603050405020304" pitchFamily="18" charset="0"/>
              </a:rPr>
              <a:t>How many customers wait over 10 minutes?</a:t>
            </a:r>
            <a:endParaRPr lang="en-GB" sz="2200" dirty="0">
              <a:latin typeface="Times New Roman" panose="02020603050405020304" pitchFamily="18" charset="0"/>
              <a:ea typeface="Times New Roman" panose="02020603050405020304" pitchFamily="18" charset="0"/>
            </a:endParaRPr>
          </a:p>
          <a:p>
            <a:pPr marL="914400" lvl="1" indent="-457200" algn="just">
              <a:buFont typeface="+mj-lt"/>
              <a:buAutoNum type="arabicPeriod"/>
            </a:pPr>
            <a:r>
              <a:rPr lang="en-GB" sz="2200" dirty="0">
                <a:effectLst/>
                <a:latin typeface="Calibri Light" panose="020F0302020204030204" pitchFamily="34" charset="0"/>
                <a:ea typeface="Times New Roman" panose="02020603050405020304" pitchFamily="18" charset="0"/>
              </a:rPr>
              <a:t>How many customers wait over 1 minute?</a:t>
            </a:r>
            <a:endParaRPr lang="en-GB"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590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76EB0-7AC5-AF24-ED83-69626D9E51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28B5379-8DA9-78FF-6FAE-78C84C01F9B7}"/>
              </a:ext>
            </a:extLst>
          </p:cNvPr>
          <p:cNvSpPr txBox="1"/>
          <p:nvPr/>
        </p:nvSpPr>
        <p:spPr>
          <a:xfrm>
            <a:off x="358847" y="325152"/>
            <a:ext cx="11177477" cy="4370427"/>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Example D: A Network of Queues</a:t>
            </a:r>
          </a:p>
          <a:p>
            <a:pPr algn="just"/>
            <a:endParaRPr lang="en-GB" sz="1800" dirty="0">
              <a:effectLst/>
              <a:latin typeface="Times New Roman" panose="02020603050405020304" pitchFamily="18" charset="0"/>
              <a:ea typeface="Times New Roman" panose="02020603050405020304" pitchFamily="18" charset="0"/>
            </a:endParaRPr>
          </a:p>
          <a:p>
            <a:pPr algn="just"/>
            <a:r>
              <a:rPr lang="en-GB" sz="2200" dirty="0">
                <a:effectLst/>
                <a:latin typeface="Calibri Light" panose="020F0302020204030204" pitchFamily="34" charset="0"/>
                <a:ea typeface="Times New Roman" panose="02020603050405020304" pitchFamily="18" charset="0"/>
              </a:rPr>
              <a:t>At an Emergency Department patients arrive randomly, with Exponentially distributed inter-arrival times, at a rate of one every minute. They first queue up for reception to register to be seen. They then enter another waiting room to be seen by a clinician. In rare cases (5% of the time), a clinician will send the patient back to reception to re-register, as they would need further consultation with another clinician. It takes exactly 2.2 minutes to register at reception, and consultation lengths are Uniformly distributed between 5 and 28 minutes. There are 3 receptionists and 18 clinicians.</a:t>
            </a:r>
          </a:p>
          <a:p>
            <a:pPr algn="just"/>
            <a:endParaRPr lang="en-GB" sz="2200" dirty="0">
              <a:latin typeface="Times New Roman" panose="02020603050405020304" pitchFamily="18" charset="0"/>
              <a:ea typeface="Times New Roman" panose="02020603050405020304" pitchFamily="18" charset="0"/>
            </a:endParaRPr>
          </a:p>
          <a:p>
            <a:pPr marL="914400" lvl="1" indent="-457200" algn="just">
              <a:buFont typeface="+mj-lt"/>
              <a:buAutoNum type="arabicPeriod"/>
            </a:pPr>
            <a:r>
              <a:rPr lang="en-GB" sz="2200" dirty="0">
                <a:effectLst/>
                <a:latin typeface="Calibri Light" panose="020F0302020204030204" pitchFamily="34" charset="0"/>
                <a:ea typeface="Times New Roman" panose="02020603050405020304" pitchFamily="18" charset="0"/>
              </a:rPr>
              <a:t>On average how long to patients wait for consultation?</a:t>
            </a:r>
            <a:endParaRPr lang="en-GB" sz="2200" dirty="0">
              <a:latin typeface="Times New Roman" panose="02020603050405020304" pitchFamily="18" charset="0"/>
              <a:ea typeface="Times New Roman" panose="02020603050405020304" pitchFamily="18" charset="0"/>
            </a:endParaRPr>
          </a:p>
          <a:p>
            <a:pPr marL="914400" lvl="1" indent="-457200" algn="just">
              <a:buFont typeface="+mj-lt"/>
              <a:buAutoNum type="arabicPeriod"/>
            </a:pPr>
            <a:r>
              <a:rPr lang="en-GB" sz="2200" dirty="0">
                <a:effectLst/>
                <a:latin typeface="Calibri Light" panose="020F0302020204030204" pitchFamily="34" charset="0"/>
                <a:ea typeface="Times New Roman" panose="02020603050405020304" pitchFamily="18" charset="0"/>
              </a:rPr>
              <a:t>How does this change if an extra clinician is hired?</a:t>
            </a:r>
            <a:endParaRPr lang="en-GB"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094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93A0-3927-B80E-FBE5-736D9579A0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AB3EAA-419A-AE6F-AD1A-6F312BA41B9D}"/>
              </a:ext>
            </a:extLst>
          </p:cNvPr>
          <p:cNvSpPr txBox="1"/>
          <p:nvPr/>
        </p:nvSpPr>
        <p:spPr>
          <a:xfrm>
            <a:off x="358847" y="325152"/>
            <a:ext cx="11177477" cy="5786199"/>
          </a:xfrm>
          <a:prstGeom prst="rect">
            <a:avLst/>
          </a:prstGeom>
          <a:noFill/>
        </p:spPr>
        <p:txBody>
          <a:bodyPr wrap="square">
            <a:spAutoFit/>
          </a:bodyPr>
          <a:lstStyle/>
          <a:p>
            <a:pPr algn="just"/>
            <a:r>
              <a:rPr lang="en-GB" sz="4000" dirty="0">
                <a:solidFill>
                  <a:srgbClr val="BF2B3D"/>
                </a:solidFill>
                <a:effectLst/>
                <a:latin typeface="Calibri Light" panose="020F0302020204030204" pitchFamily="34" charset="0"/>
                <a:ea typeface="Times New Roman" panose="02020603050405020304" pitchFamily="18" charset="0"/>
              </a:rPr>
              <a:t>Task 3: A Café</a:t>
            </a:r>
          </a:p>
          <a:p>
            <a:pPr algn="just"/>
            <a:endParaRPr lang="en-GB" sz="1800" dirty="0">
              <a:effectLst/>
              <a:latin typeface="Times New Roman" panose="02020603050405020304" pitchFamily="18" charset="0"/>
              <a:ea typeface="Times New Roman" panose="02020603050405020304" pitchFamily="18" charset="0"/>
            </a:endParaRPr>
          </a:p>
          <a:p>
            <a:pPr algn="just"/>
            <a:endParaRPr lang="en-GB" sz="1800" dirty="0">
              <a:effectLst/>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sz="1800" dirty="0">
              <a:effectLst/>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sz="1800" dirty="0">
              <a:effectLst/>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dirty="0">
              <a:latin typeface="Times New Roman" panose="02020603050405020304" pitchFamily="18" charset="0"/>
              <a:ea typeface="Times New Roman" panose="02020603050405020304" pitchFamily="18" charset="0"/>
            </a:endParaRPr>
          </a:p>
          <a:p>
            <a:pPr algn="just"/>
            <a:endParaRPr lang="en-GB" sz="1800" dirty="0">
              <a:effectLst/>
              <a:latin typeface="Times New Roman" panose="02020603050405020304" pitchFamily="18" charset="0"/>
              <a:ea typeface="Times New Roman" panose="02020603050405020304" pitchFamily="18" charset="0"/>
            </a:endParaRPr>
          </a:p>
          <a:p>
            <a:pPr marL="800100" lvl="1" indent="-342900" algn="just">
              <a:buFont typeface="+mj-lt"/>
              <a:buAutoNum type="arabicPeriod"/>
            </a:pPr>
            <a:r>
              <a:rPr lang="en-GB" sz="2200" kern="100" dirty="0">
                <a:effectLst/>
                <a:latin typeface="Calibri Light" panose="020F0302020204030204" pitchFamily="34" charset="0"/>
                <a:ea typeface="Calibri" panose="020F0502020204030204" pitchFamily="34" charset="0"/>
                <a:cs typeface="Times New Roman" panose="02020603050405020304" pitchFamily="18" charset="0"/>
              </a:rPr>
              <a:t>How many customers are served during a typical lunch hour?</a:t>
            </a:r>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mj-lt"/>
              <a:buAutoNum type="arabicPeriod"/>
            </a:pPr>
            <a:r>
              <a:rPr lang="en-GB" sz="2200" kern="100" dirty="0">
                <a:effectLst/>
                <a:latin typeface="Calibri Light" panose="020F0302020204030204" pitchFamily="34" charset="0"/>
                <a:ea typeface="Calibri" panose="020F0502020204030204" pitchFamily="34" charset="0"/>
                <a:cs typeface="Times New Roman" panose="02020603050405020304" pitchFamily="18" charset="0"/>
              </a:rPr>
              <a:t>How long are customers expected to wait at each counter?</a:t>
            </a:r>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mj-lt"/>
              <a:buAutoNum type="arabicPeriod"/>
            </a:pPr>
            <a:r>
              <a:rPr lang="en-GB" sz="2200" kern="100" dirty="0">
                <a:effectLst/>
                <a:latin typeface="Calibri Light" panose="020F0302020204030204" pitchFamily="34" charset="0"/>
                <a:ea typeface="Calibri" panose="020F0502020204030204" pitchFamily="34" charset="0"/>
                <a:cs typeface="Times New Roman" panose="02020603050405020304" pitchFamily="18" charset="0"/>
              </a:rPr>
              <a:t>How long are customers expected to be in the system before leaving with their food?</a:t>
            </a:r>
            <a:endParaRPr lang="en-GB" sz="2200" kern="1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mj-lt"/>
              <a:buAutoNum type="arabicPeriod"/>
            </a:pPr>
            <a:r>
              <a:rPr lang="en-GB" sz="2200" kern="100" dirty="0">
                <a:effectLst/>
                <a:latin typeface="Calibri Light" panose="020F0302020204030204" pitchFamily="34" charset="0"/>
                <a:ea typeface="Calibri" panose="020F0502020204030204" pitchFamily="34" charset="0"/>
                <a:cs typeface="Times New Roman" panose="02020603050405020304" pitchFamily="18" charset="0"/>
              </a:rPr>
              <a:t>You are provided with one extra member of staff. Where should that member of staff be stationed (the cold food counter, the hot food counter, or the till) to have the greatest effect on the customers’ overall waiting times?</a:t>
            </a:r>
            <a:endParaRPr lang="en-GB"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iagram of a food order&#10;&#10;Description automatically generated with medium confidence">
            <a:extLst>
              <a:ext uri="{FF2B5EF4-FFF2-40B4-BE49-F238E27FC236}">
                <a16:creationId xmlns:a16="http://schemas.microsoft.com/office/drawing/2014/main" id="{48D5F716-7D33-9387-EE49-E315A8F90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851" y="1248032"/>
            <a:ext cx="10108297" cy="2587762"/>
          </a:xfrm>
          <a:prstGeom prst="rect">
            <a:avLst/>
          </a:prstGeom>
        </p:spPr>
      </p:pic>
    </p:spTree>
    <p:extLst>
      <p:ext uri="{BB962C8B-B14F-4D97-AF65-F5344CB8AC3E}">
        <p14:creationId xmlns:p14="http://schemas.microsoft.com/office/powerpoint/2010/main" val="92731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AC03-AC46-0864-6359-4217613E83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C478BA-236F-ED05-7BD1-6FFDBE3D4CF9}"/>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Other Paradigms: Agent-Based Simulations</a:t>
            </a:r>
          </a:p>
        </p:txBody>
      </p:sp>
      <p:pic>
        <p:nvPicPr>
          <p:cNvPr id="4" name="Picture 3">
            <a:extLst>
              <a:ext uri="{FF2B5EF4-FFF2-40B4-BE49-F238E27FC236}">
                <a16:creationId xmlns:a16="http://schemas.microsoft.com/office/drawing/2014/main" id="{992803E2-01BA-2C40-C6C7-C3EEF73D30E8}"/>
              </a:ext>
            </a:extLst>
          </p:cNvPr>
          <p:cNvPicPr>
            <a:picLocks noChangeAspect="1"/>
          </p:cNvPicPr>
          <p:nvPr/>
        </p:nvPicPr>
        <p:blipFill>
          <a:blip r:embed="rId2"/>
          <a:stretch>
            <a:fillRect/>
          </a:stretch>
        </p:blipFill>
        <p:spPr>
          <a:xfrm>
            <a:off x="6507124" y="1330567"/>
            <a:ext cx="5029200" cy="5029200"/>
          </a:xfrm>
          <a:prstGeom prst="rect">
            <a:avLst/>
          </a:prstGeom>
        </p:spPr>
      </p:pic>
      <p:sp>
        <p:nvSpPr>
          <p:cNvPr id="5" name="TextBox 4">
            <a:extLst>
              <a:ext uri="{FF2B5EF4-FFF2-40B4-BE49-F238E27FC236}">
                <a16:creationId xmlns:a16="http://schemas.microsoft.com/office/drawing/2014/main" id="{4E389907-320A-D105-27A1-97F343A51BBE}"/>
              </a:ext>
            </a:extLst>
          </p:cNvPr>
          <p:cNvSpPr txBox="1"/>
          <p:nvPr/>
        </p:nvSpPr>
        <p:spPr>
          <a:xfrm>
            <a:off x="379442" y="1967061"/>
            <a:ext cx="5716558" cy="2923877"/>
          </a:xfrm>
          <a:prstGeom prst="rect">
            <a:avLst/>
          </a:prstGeom>
          <a:noFill/>
        </p:spPr>
        <p:txBody>
          <a:bodyPr wrap="square" rtlCol="0">
            <a:spAutoFit/>
          </a:bodyPr>
          <a:lstStyle/>
          <a:p>
            <a:pPr>
              <a:spcBef>
                <a:spcPts val="1200"/>
              </a:spcBef>
              <a:spcAft>
                <a:spcPts val="1200"/>
              </a:spcAft>
            </a:pPr>
            <a:r>
              <a:rPr lang="en-US" sz="2400" u="sng" dirty="0">
                <a:latin typeface="+mj-lt"/>
              </a:rPr>
              <a:t>Schelling’s Segregation Model</a:t>
            </a:r>
          </a:p>
          <a:p>
            <a:pPr marL="342900" indent="-342900">
              <a:spcBef>
                <a:spcPts val="1200"/>
              </a:spcBef>
              <a:spcAft>
                <a:spcPts val="1200"/>
              </a:spcAft>
              <a:buFont typeface="Arial" panose="020B0604020202020204" pitchFamily="34" charset="0"/>
              <a:buChar char="•"/>
            </a:pPr>
            <a:r>
              <a:rPr lang="en-US" sz="2400" dirty="0">
                <a:latin typeface="+mj-lt"/>
              </a:rPr>
              <a:t>Content if more than ½ it’s </a:t>
            </a:r>
            <a:r>
              <a:rPr lang="en-US" sz="2400" dirty="0" err="1">
                <a:latin typeface="+mj-lt"/>
              </a:rPr>
              <a:t>neighbours</a:t>
            </a:r>
            <a:r>
              <a:rPr lang="en-US" sz="2400" dirty="0">
                <a:latin typeface="+mj-lt"/>
              </a:rPr>
              <a:t> are the same </a:t>
            </a:r>
            <a:r>
              <a:rPr lang="en-US" sz="2400" dirty="0" err="1">
                <a:latin typeface="+mj-lt"/>
              </a:rPr>
              <a:t>colour</a:t>
            </a:r>
            <a:r>
              <a:rPr lang="en-US" sz="2400" dirty="0">
                <a:latin typeface="+mj-lt"/>
              </a:rPr>
              <a:t> as itself.</a:t>
            </a:r>
          </a:p>
          <a:p>
            <a:pPr marL="342900" indent="-342900">
              <a:spcBef>
                <a:spcPts val="1200"/>
              </a:spcBef>
              <a:spcAft>
                <a:spcPts val="1200"/>
              </a:spcAft>
              <a:buFont typeface="Arial" panose="020B0604020202020204" pitchFamily="34" charset="0"/>
              <a:buChar char="•"/>
            </a:pPr>
            <a:r>
              <a:rPr lang="en-US" sz="2400" dirty="0">
                <a:latin typeface="+mj-lt"/>
              </a:rPr>
              <a:t>Moves to a random empty spot it less than ½ its </a:t>
            </a:r>
            <a:r>
              <a:rPr lang="en-US" sz="2400" dirty="0" err="1">
                <a:latin typeface="+mj-lt"/>
              </a:rPr>
              <a:t>neighbours</a:t>
            </a:r>
            <a:r>
              <a:rPr lang="en-US" sz="2400" dirty="0">
                <a:latin typeface="+mj-lt"/>
              </a:rPr>
              <a:t> are the same </a:t>
            </a:r>
            <a:r>
              <a:rPr lang="en-US" sz="2400" dirty="0" err="1">
                <a:latin typeface="+mj-lt"/>
              </a:rPr>
              <a:t>colour</a:t>
            </a:r>
            <a:r>
              <a:rPr lang="en-US" sz="2400" dirty="0">
                <a:latin typeface="+mj-lt"/>
              </a:rPr>
              <a:t> as itself.</a:t>
            </a:r>
          </a:p>
        </p:txBody>
      </p:sp>
    </p:spTree>
    <p:extLst>
      <p:ext uri="{BB962C8B-B14F-4D97-AF65-F5344CB8AC3E}">
        <p14:creationId xmlns:p14="http://schemas.microsoft.com/office/powerpoint/2010/main" val="3060633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AA219-A8E4-D74F-89B0-A71F6FAE2D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7C9807-6132-D06E-4FFC-974ACFF79FF9}"/>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Other Paradigms: System Dynamics</a:t>
            </a:r>
          </a:p>
        </p:txBody>
      </p:sp>
      <p:pic>
        <p:nvPicPr>
          <p:cNvPr id="4" name="Picture 3" descr="A diagram of a block&#10;&#10;Description automatically generated">
            <a:extLst>
              <a:ext uri="{FF2B5EF4-FFF2-40B4-BE49-F238E27FC236}">
                <a16:creationId xmlns:a16="http://schemas.microsoft.com/office/drawing/2014/main" id="{1A389CA8-6C70-1DD4-5FA1-D964EEC1F53E}"/>
              </a:ext>
            </a:extLst>
          </p:cNvPr>
          <p:cNvPicPr>
            <a:picLocks noChangeAspect="1"/>
          </p:cNvPicPr>
          <p:nvPr/>
        </p:nvPicPr>
        <p:blipFill>
          <a:blip r:embed="rId2"/>
          <a:stretch>
            <a:fillRect/>
          </a:stretch>
        </p:blipFill>
        <p:spPr>
          <a:xfrm>
            <a:off x="2316501" y="1250850"/>
            <a:ext cx="7558998" cy="1970320"/>
          </a:xfrm>
          <a:prstGeom prst="rect">
            <a:avLst/>
          </a:prstGeom>
        </p:spPr>
      </p:pic>
      <p:pic>
        <p:nvPicPr>
          <p:cNvPr id="6" name="Picture 5" descr="A math equations with black text&#10;&#10;Description automatically generated with medium confidence">
            <a:extLst>
              <a:ext uri="{FF2B5EF4-FFF2-40B4-BE49-F238E27FC236}">
                <a16:creationId xmlns:a16="http://schemas.microsoft.com/office/drawing/2014/main" id="{7612A8A1-02C8-38B4-CB0F-0AAA8D4459F6}"/>
              </a:ext>
            </a:extLst>
          </p:cNvPr>
          <p:cNvPicPr>
            <a:picLocks noChangeAspect="1"/>
          </p:cNvPicPr>
          <p:nvPr/>
        </p:nvPicPr>
        <p:blipFill>
          <a:blip r:embed="rId3"/>
          <a:stretch>
            <a:fillRect/>
          </a:stretch>
        </p:blipFill>
        <p:spPr>
          <a:xfrm>
            <a:off x="1907429" y="3385264"/>
            <a:ext cx="3048000" cy="3289300"/>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18E274D7-1DC8-E4EB-6668-53029114A700}"/>
              </a:ext>
            </a:extLst>
          </p:cNvPr>
          <p:cNvPicPr>
            <a:picLocks noChangeAspect="1"/>
          </p:cNvPicPr>
          <p:nvPr/>
        </p:nvPicPr>
        <p:blipFill>
          <a:blip r:embed="rId4"/>
          <a:stretch>
            <a:fillRect/>
          </a:stretch>
        </p:blipFill>
        <p:spPr>
          <a:xfrm>
            <a:off x="6315709" y="3429000"/>
            <a:ext cx="4337572" cy="3201829"/>
          </a:xfrm>
          <a:prstGeom prst="rect">
            <a:avLst/>
          </a:prstGeom>
        </p:spPr>
      </p:pic>
    </p:spTree>
    <p:extLst>
      <p:ext uri="{BB962C8B-B14F-4D97-AF65-F5344CB8AC3E}">
        <p14:creationId xmlns:p14="http://schemas.microsoft.com/office/powerpoint/2010/main" val="3421312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8B111-449D-B3B3-2063-3F7E476A34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BD09EC-BAA0-88EC-2B11-05BE39810921}"/>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Other Paradigms: Hybrid Simulation</a:t>
            </a:r>
          </a:p>
        </p:txBody>
      </p:sp>
      <p:pic>
        <p:nvPicPr>
          <p:cNvPr id="3" name="Picture 2" descr="A screenshot of a computer&#10;&#10;Description automatically generated">
            <a:extLst>
              <a:ext uri="{FF2B5EF4-FFF2-40B4-BE49-F238E27FC236}">
                <a16:creationId xmlns:a16="http://schemas.microsoft.com/office/drawing/2014/main" id="{09428B46-6D4F-69B5-3184-157E5FF9874B}"/>
              </a:ext>
            </a:extLst>
          </p:cNvPr>
          <p:cNvPicPr>
            <a:picLocks noChangeAspect="1"/>
          </p:cNvPicPr>
          <p:nvPr/>
        </p:nvPicPr>
        <p:blipFill rotWithShape="1">
          <a:blip r:embed="rId2"/>
          <a:srcRect b="53457"/>
          <a:stretch/>
        </p:blipFill>
        <p:spPr>
          <a:xfrm>
            <a:off x="46296" y="3038167"/>
            <a:ext cx="6238722" cy="1578078"/>
          </a:xfrm>
          <a:prstGeom prst="rect">
            <a:avLst/>
          </a:prstGeom>
        </p:spPr>
      </p:pic>
      <p:pic>
        <p:nvPicPr>
          <p:cNvPr id="5" name="Picture 4" descr="A diagram of a diagram&#10;&#10;Description automatically generated">
            <a:extLst>
              <a:ext uri="{FF2B5EF4-FFF2-40B4-BE49-F238E27FC236}">
                <a16:creationId xmlns:a16="http://schemas.microsoft.com/office/drawing/2014/main" id="{03D37D8E-E92A-B0F1-F584-5C9526757184}"/>
              </a:ext>
            </a:extLst>
          </p:cNvPr>
          <p:cNvPicPr>
            <a:picLocks noChangeAspect="1"/>
          </p:cNvPicPr>
          <p:nvPr/>
        </p:nvPicPr>
        <p:blipFill>
          <a:blip r:embed="rId3"/>
          <a:stretch>
            <a:fillRect/>
          </a:stretch>
        </p:blipFill>
        <p:spPr>
          <a:xfrm>
            <a:off x="6154992" y="1094593"/>
            <a:ext cx="5972566" cy="5544706"/>
          </a:xfrm>
          <a:prstGeom prst="rect">
            <a:avLst/>
          </a:prstGeom>
        </p:spPr>
      </p:pic>
    </p:spTree>
    <p:extLst>
      <p:ext uri="{BB962C8B-B14F-4D97-AF65-F5344CB8AC3E}">
        <p14:creationId xmlns:p14="http://schemas.microsoft.com/office/powerpoint/2010/main" val="3059271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0E8B9-5018-7267-30A4-7E04AD8C0A62}"/>
            </a:ext>
          </a:extLst>
        </p:cNvPr>
        <p:cNvGrpSpPr/>
        <p:nvPr/>
      </p:nvGrpSpPr>
      <p:grpSpPr>
        <a:xfrm>
          <a:off x="0" y="0"/>
          <a:ext cx="0" cy="0"/>
          <a:chOff x="0" y="0"/>
          <a:chExt cx="0" cy="0"/>
        </a:xfrm>
      </p:grpSpPr>
      <p:pic>
        <p:nvPicPr>
          <p:cNvPr id="3074" name="Picture 2" descr="What it's like to live in Cardiff Bay">
            <a:extLst>
              <a:ext uri="{FF2B5EF4-FFF2-40B4-BE49-F238E27FC236}">
                <a16:creationId xmlns:a16="http://schemas.microsoft.com/office/drawing/2014/main" id="{86320D6E-42BD-9966-C6E2-99543D626B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 r="7046" b="-2"/>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3082" name="Picture 10" descr="Eryri National Park | Snowdonia National Park">
            <a:extLst>
              <a:ext uri="{FF2B5EF4-FFF2-40B4-BE49-F238E27FC236}">
                <a16:creationId xmlns:a16="http://schemas.microsoft.com/office/drawing/2014/main" id="{CDCB299A-BF6C-FC61-4FF8-47A3D79380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2" r="20667" b="2"/>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8 reasons to love Aberystwyth, Wales">
            <a:extLst>
              <a:ext uri="{FF2B5EF4-FFF2-40B4-BE49-F238E27FC236}">
                <a16:creationId xmlns:a16="http://schemas.microsoft.com/office/drawing/2014/main" id="{75C51408-8F00-2493-E420-F8590F83B0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03" b="-2"/>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ronavirus: Rhondda Cynon Taf to go into local lockdown amid rise in cases  | UK News | Sky News">
            <a:extLst>
              <a:ext uri="{FF2B5EF4-FFF2-40B4-BE49-F238E27FC236}">
                <a16:creationId xmlns:a16="http://schemas.microsoft.com/office/drawing/2014/main" id="{939494D7-28E1-CB2D-E466-15A8D24F06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46" r="10233"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3080" name="Picture 8" descr="Caernarfon Castle, Gwynedd: 'One of the great buildings of the Middle Ages'  - Country Life">
            <a:extLst>
              <a:ext uri="{FF2B5EF4-FFF2-40B4-BE49-F238E27FC236}">
                <a16:creationId xmlns:a16="http://schemas.microsoft.com/office/drawing/2014/main" id="{CE128F23-7318-075C-4C44-126C765E69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718" r="10026" b="1"/>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2">
            <a:extLst>
              <a:ext uri="{FF2B5EF4-FFF2-40B4-BE49-F238E27FC236}">
                <a16:creationId xmlns:a16="http://schemas.microsoft.com/office/drawing/2014/main" id="{3AF50400-825B-D527-9A99-5D21B2F520C5}"/>
              </a:ext>
            </a:extLst>
          </p:cNvPr>
          <p:cNvSpPr/>
          <p:nvPr/>
        </p:nvSpPr>
        <p:spPr>
          <a:xfrm>
            <a:off x="2360597" y="703083"/>
            <a:ext cx="7309942" cy="5108186"/>
          </a:xfrm>
          <a:prstGeom prst="verticalScroll">
            <a:avLst>
              <a:gd name="adj" fmla="val 4127"/>
            </a:avLst>
          </a:prstGeom>
          <a:solidFill>
            <a:srgbClr val="FFF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000" i="1" dirty="0">
                <a:solidFill>
                  <a:srgbClr val="BF2B3D"/>
                </a:solidFill>
                <a:effectLst/>
                <a:latin typeface="Calibri Light" panose="020F0302020204030204" pitchFamily="34" charset="0"/>
                <a:cs typeface="Calibri Light" panose="020F0302020204030204" pitchFamily="34" charset="0"/>
              </a:rPr>
              <a:t>Mae hen </a:t>
            </a:r>
            <a:r>
              <a:rPr lang="en-GB" sz="3000" i="1" dirty="0" err="1">
                <a:solidFill>
                  <a:srgbClr val="BF2B3D"/>
                </a:solidFill>
                <a:effectLst/>
                <a:latin typeface="Calibri Light" panose="020F0302020204030204" pitchFamily="34" charset="0"/>
                <a:cs typeface="Calibri Light" panose="020F0302020204030204" pitchFamily="34" charset="0"/>
              </a:rPr>
              <a:t>wlad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fy</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nhadau</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yn</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annwyl</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i</a:t>
            </a:r>
            <a:r>
              <a:rPr lang="en-GB" sz="3000" i="1" dirty="0">
                <a:solidFill>
                  <a:srgbClr val="BF2B3D"/>
                </a:solidFill>
                <a:effectLst/>
                <a:latin typeface="Calibri Light" panose="020F0302020204030204" pitchFamily="34" charset="0"/>
                <a:cs typeface="Calibri Light" panose="020F0302020204030204" pitchFamily="34" charset="0"/>
              </a:rPr>
              <a:t> mi</a:t>
            </a:r>
            <a:br>
              <a:rPr lang="en-GB" sz="3000" i="1" dirty="0">
                <a:solidFill>
                  <a:srgbClr val="BF2B3D"/>
                </a:solidFill>
                <a:latin typeface="Calibri Light" panose="020F0302020204030204" pitchFamily="34" charset="0"/>
                <a:cs typeface="Calibri Light" panose="020F0302020204030204" pitchFamily="34" charset="0"/>
              </a:rPr>
            </a:br>
            <a:r>
              <a:rPr lang="en-GB" sz="3000" i="1" dirty="0" err="1">
                <a:solidFill>
                  <a:srgbClr val="BF2B3D"/>
                </a:solidFill>
                <a:effectLst/>
                <a:latin typeface="Calibri Light" panose="020F0302020204030204" pitchFamily="34" charset="0"/>
                <a:cs typeface="Calibri Light" panose="020F0302020204030204" pitchFamily="34" charset="0"/>
              </a:rPr>
              <a:t>Gwlad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beirdd</a:t>
            </a:r>
            <a:r>
              <a:rPr lang="en-GB" sz="3000" i="1" dirty="0">
                <a:solidFill>
                  <a:srgbClr val="BF2B3D"/>
                </a:solidFill>
                <a:effectLst/>
                <a:latin typeface="Calibri Light" panose="020F0302020204030204" pitchFamily="34" charset="0"/>
                <a:cs typeface="Calibri Light" panose="020F0302020204030204" pitchFamily="34" charset="0"/>
              </a:rPr>
              <a:t> a </a:t>
            </a:r>
            <a:r>
              <a:rPr lang="en-GB" sz="3000" i="1" dirty="0" err="1">
                <a:solidFill>
                  <a:srgbClr val="BF2B3D"/>
                </a:solidFill>
                <a:effectLst/>
                <a:latin typeface="Calibri Light" panose="020F0302020204030204" pitchFamily="34" charset="0"/>
                <a:cs typeface="Calibri Light" panose="020F0302020204030204" pitchFamily="34" charset="0"/>
              </a:rPr>
              <a:t>chantorion</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enwogion</a:t>
            </a:r>
            <a:r>
              <a:rPr lang="en-GB" sz="3000" i="1" dirty="0">
                <a:solidFill>
                  <a:srgbClr val="BF2B3D"/>
                </a:solidFill>
                <a:effectLst/>
                <a:latin typeface="Calibri Light" panose="020F0302020204030204" pitchFamily="34" charset="0"/>
                <a:cs typeface="Calibri Light" panose="020F0302020204030204" pitchFamily="34" charset="0"/>
              </a:rPr>
              <a:t> o </a:t>
            </a:r>
            <a:r>
              <a:rPr lang="en-GB" sz="3000" i="1" dirty="0" err="1">
                <a:solidFill>
                  <a:srgbClr val="BF2B3D"/>
                </a:solidFill>
                <a:effectLst/>
                <a:latin typeface="Calibri Light" panose="020F0302020204030204" pitchFamily="34" charset="0"/>
                <a:cs typeface="Calibri Light" panose="020F0302020204030204" pitchFamily="34" charset="0"/>
              </a:rPr>
              <a:t>fri</a:t>
            </a:r>
            <a:br>
              <a:rPr lang="en-GB" sz="3000" i="1" dirty="0">
                <a:solidFill>
                  <a:srgbClr val="BF2B3D"/>
                </a:solidFill>
                <a:latin typeface="Calibri Light" panose="020F0302020204030204" pitchFamily="34" charset="0"/>
                <a:cs typeface="Calibri Light" panose="020F0302020204030204" pitchFamily="34" charset="0"/>
              </a:rPr>
            </a:br>
            <a:r>
              <a:rPr lang="en-GB" sz="3000" i="1" dirty="0" err="1">
                <a:solidFill>
                  <a:srgbClr val="BF2B3D"/>
                </a:solidFill>
                <a:effectLst/>
                <a:latin typeface="Calibri Light" panose="020F0302020204030204" pitchFamily="34" charset="0"/>
                <a:cs typeface="Calibri Light" panose="020F0302020204030204" pitchFamily="34" charset="0"/>
              </a:rPr>
              <a:t>Ei</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gwrol</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ryfelwyr</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gwladgarwyr</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tra</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mâd</a:t>
            </a:r>
            <a:br>
              <a:rPr lang="en-GB" sz="3000" i="1" dirty="0">
                <a:solidFill>
                  <a:srgbClr val="BF2B3D"/>
                </a:solidFill>
                <a:latin typeface="Calibri Light" panose="020F0302020204030204" pitchFamily="34" charset="0"/>
                <a:cs typeface="Calibri Light" panose="020F0302020204030204" pitchFamily="34" charset="0"/>
              </a:rPr>
            </a:br>
            <a:r>
              <a:rPr lang="en-GB" sz="3000" i="1" dirty="0" err="1">
                <a:solidFill>
                  <a:srgbClr val="BF2B3D"/>
                </a:solidFill>
                <a:effectLst/>
                <a:latin typeface="Calibri Light" panose="020F0302020204030204" pitchFamily="34" charset="0"/>
                <a:cs typeface="Calibri Light" panose="020F0302020204030204" pitchFamily="34" charset="0"/>
              </a:rPr>
              <a:t>Tros</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ryddid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gollasant</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eu</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gwaed</a:t>
            </a:r>
            <a:br>
              <a:rPr lang="en-GB" sz="3000" i="1" dirty="0">
                <a:solidFill>
                  <a:srgbClr val="BF2B3D"/>
                </a:solidFill>
                <a:latin typeface="Calibri Light" panose="020F0302020204030204" pitchFamily="34" charset="0"/>
                <a:cs typeface="Calibri Light" panose="020F0302020204030204" pitchFamily="34" charset="0"/>
              </a:rPr>
            </a:br>
            <a:br>
              <a:rPr lang="en-GB" sz="3000" i="1" dirty="0">
                <a:solidFill>
                  <a:srgbClr val="BF2B3D"/>
                </a:solidFill>
                <a:latin typeface="Calibri Light" panose="020F0302020204030204" pitchFamily="34" charset="0"/>
                <a:cs typeface="Calibri Light" panose="020F0302020204030204" pitchFamily="34" charset="0"/>
              </a:rPr>
            </a:br>
            <a:r>
              <a:rPr lang="en-GB" sz="3000" i="1" dirty="0" err="1">
                <a:solidFill>
                  <a:srgbClr val="BF2B3D"/>
                </a:solidFill>
                <a:effectLst/>
                <a:latin typeface="Calibri Light" panose="020F0302020204030204" pitchFamily="34" charset="0"/>
                <a:cs typeface="Calibri Light" panose="020F0302020204030204" pitchFamily="34" charset="0"/>
              </a:rPr>
              <a:t>Gwlad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Gwlad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Pleidiol</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wyf</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i'm</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gwlad</a:t>
            </a:r>
            <a:br>
              <a:rPr lang="en-GB" sz="3000" i="1" dirty="0">
                <a:solidFill>
                  <a:srgbClr val="BF2B3D"/>
                </a:solidFill>
                <a:latin typeface="Calibri Light" panose="020F0302020204030204" pitchFamily="34" charset="0"/>
                <a:cs typeface="Calibri Light" panose="020F0302020204030204" pitchFamily="34" charset="0"/>
              </a:rPr>
            </a:br>
            <a:r>
              <a:rPr lang="en-GB" sz="3000" i="1" dirty="0" err="1">
                <a:solidFill>
                  <a:srgbClr val="BF2B3D"/>
                </a:solidFill>
                <a:effectLst/>
                <a:latin typeface="Calibri Light" panose="020F0302020204030204" pitchFamily="34" charset="0"/>
                <a:cs typeface="Calibri Light" panose="020F0302020204030204" pitchFamily="34" charset="0"/>
              </a:rPr>
              <a:t>Tra</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môr</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yn</a:t>
            </a:r>
            <a:r>
              <a:rPr lang="en-GB" sz="3000" i="1" dirty="0">
                <a:solidFill>
                  <a:srgbClr val="BF2B3D"/>
                </a:solidFill>
                <a:effectLst/>
                <a:latin typeface="Calibri Light" panose="020F0302020204030204" pitchFamily="34" charset="0"/>
                <a:cs typeface="Calibri Light" panose="020F0302020204030204" pitchFamily="34" charset="0"/>
              </a:rPr>
              <a:t> fur </a:t>
            </a:r>
            <a:r>
              <a:rPr lang="en-GB" sz="3000" i="1" dirty="0" err="1">
                <a:solidFill>
                  <a:srgbClr val="BF2B3D"/>
                </a:solidFill>
                <a:effectLst/>
                <a:latin typeface="Calibri Light" panose="020F0302020204030204" pitchFamily="34" charset="0"/>
                <a:cs typeface="Calibri Light" panose="020F0302020204030204" pitchFamily="34" charset="0"/>
              </a:rPr>
              <a:t>i'r</a:t>
            </a:r>
            <a:r>
              <a:rPr lang="en-GB" sz="3000" i="1" dirty="0">
                <a:solidFill>
                  <a:srgbClr val="BF2B3D"/>
                </a:solidFill>
                <a:effectLst/>
                <a:latin typeface="Calibri Light" panose="020F0302020204030204" pitchFamily="34" charset="0"/>
                <a:cs typeface="Calibri Light" panose="020F0302020204030204" pitchFamily="34" charset="0"/>
              </a:rPr>
              <a:t> bur </a:t>
            </a:r>
            <a:r>
              <a:rPr lang="en-GB" sz="3000" i="1" dirty="0" err="1">
                <a:solidFill>
                  <a:srgbClr val="BF2B3D"/>
                </a:solidFill>
                <a:effectLst/>
                <a:latin typeface="Calibri Light" panose="020F0302020204030204" pitchFamily="34" charset="0"/>
                <a:cs typeface="Calibri Light" panose="020F0302020204030204" pitchFamily="34" charset="0"/>
              </a:rPr>
              <a:t>hoff</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bau</a:t>
            </a:r>
            <a:br>
              <a:rPr lang="en-GB" sz="3000" i="1" dirty="0">
                <a:solidFill>
                  <a:srgbClr val="BF2B3D"/>
                </a:solidFill>
                <a:latin typeface="Calibri Light" panose="020F0302020204030204" pitchFamily="34" charset="0"/>
                <a:cs typeface="Calibri Light" panose="020F0302020204030204" pitchFamily="34" charset="0"/>
              </a:rPr>
            </a:br>
            <a:r>
              <a:rPr lang="en-GB" sz="3000" i="1" dirty="0">
                <a:solidFill>
                  <a:srgbClr val="BF2B3D"/>
                </a:solidFill>
                <a:effectLst/>
                <a:latin typeface="Calibri Light" panose="020F0302020204030204" pitchFamily="34" charset="0"/>
                <a:cs typeface="Calibri Light" panose="020F0302020204030204" pitchFamily="34" charset="0"/>
              </a:rPr>
              <a:t>O </a:t>
            </a:r>
            <a:r>
              <a:rPr lang="en-GB" sz="3000" i="1" dirty="0" err="1">
                <a:solidFill>
                  <a:srgbClr val="BF2B3D"/>
                </a:solidFill>
                <a:effectLst/>
                <a:latin typeface="Calibri Light" panose="020F0302020204030204" pitchFamily="34" charset="0"/>
                <a:cs typeface="Calibri Light" panose="020F0302020204030204" pitchFamily="34" charset="0"/>
              </a:rPr>
              <a:t>bydded</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i'r</a:t>
            </a:r>
            <a:r>
              <a:rPr lang="en-GB" sz="3000" i="1" dirty="0">
                <a:solidFill>
                  <a:srgbClr val="BF2B3D"/>
                </a:solidFill>
                <a:effectLst/>
                <a:latin typeface="Calibri Light" panose="020F0302020204030204" pitchFamily="34" charset="0"/>
                <a:cs typeface="Calibri Light" panose="020F0302020204030204" pitchFamily="34" charset="0"/>
              </a:rPr>
              <a:t> hen </a:t>
            </a:r>
            <a:r>
              <a:rPr lang="en-GB" sz="3000" i="1" dirty="0" err="1">
                <a:solidFill>
                  <a:srgbClr val="BF2B3D"/>
                </a:solidFill>
                <a:effectLst/>
                <a:latin typeface="Calibri Light" panose="020F0302020204030204" pitchFamily="34" charset="0"/>
                <a:cs typeface="Calibri Light" panose="020F0302020204030204" pitchFamily="34" charset="0"/>
              </a:rPr>
              <a:t>iaith</a:t>
            </a:r>
            <a:r>
              <a:rPr lang="en-GB" sz="3000" i="1" dirty="0">
                <a:solidFill>
                  <a:srgbClr val="BF2B3D"/>
                </a:solidFill>
                <a:effectLst/>
                <a:latin typeface="Calibri Light" panose="020F0302020204030204" pitchFamily="34" charset="0"/>
                <a:cs typeface="Calibri Light" panose="020F0302020204030204" pitchFamily="34" charset="0"/>
              </a:rPr>
              <a:t> </a:t>
            </a:r>
            <a:r>
              <a:rPr lang="en-GB" sz="3000" i="1" dirty="0" err="1">
                <a:solidFill>
                  <a:srgbClr val="BF2B3D"/>
                </a:solidFill>
                <a:effectLst/>
                <a:latin typeface="Calibri Light" panose="020F0302020204030204" pitchFamily="34" charset="0"/>
                <a:cs typeface="Calibri Light" panose="020F0302020204030204" pitchFamily="34" charset="0"/>
              </a:rPr>
              <a:t>barhau</a:t>
            </a:r>
            <a:r>
              <a:rPr lang="en-GB" sz="3000" i="1" dirty="0">
                <a:solidFill>
                  <a:srgbClr val="BF2B3D"/>
                </a:solidFill>
                <a:effectLst/>
                <a:latin typeface="Calibri Light" panose="020F0302020204030204" pitchFamily="34" charset="0"/>
                <a:cs typeface="Calibri Light" panose="020F0302020204030204" pitchFamily="34" charset="0"/>
              </a:rPr>
              <a:t>.</a:t>
            </a:r>
            <a:endParaRPr lang="en-US" sz="3000" i="1" dirty="0">
              <a:solidFill>
                <a:srgbClr val="BF2B3D"/>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630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CF7A-AEB8-03B2-4A50-E1B4D6E4C487}"/>
            </a:ext>
          </a:extLst>
        </p:cNvPr>
        <p:cNvGrpSpPr/>
        <p:nvPr/>
      </p:nvGrpSpPr>
      <p:grpSpPr>
        <a:xfrm>
          <a:off x="0" y="0"/>
          <a:ext cx="0" cy="0"/>
          <a:chOff x="0" y="0"/>
          <a:chExt cx="0" cy="0"/>
        </a:xfrm>
      </p:grpSpPr>
      <p:sp>
        <p:nvSpPr>
          <p:cNvPr id="44" name="Arc 43">
            <a:extLst>
              <a:ext uri="{FF2B5EF4-FFF2-40B4-BE49-F238E27FC236}">
                <a16:creationId xmlns:a16="http://schemas.microsoft.com/office/drawing/2014/main" id="{C451C668-7936-92D2-0171-0740676FD029}"/>
              </a:ext>
            </a:extLst>
          </p:cNvPr>
          <p:cNvSpPr/>
          <p:nvPr/>
        </p:nvSpPr>
        <p:spPr>
          <a:xfrm>
            <a:off x="2256509" y="3952570"/>
            <a:ext cx="9070243" cy="3170885"/>
          </a:xfrm>
          <a:prstGeom prst="arc">
            <a:avLst>
              <a:gd name="adj1" fmla="val 10909811"/>
              <a:gd name="adj2" fmla="val 16597444"/>
            </a:avLst>
          </a:prstGeom>
          <a:ln w="63500">
            <a:solidFill>
              <a:srgbClr val="FFD40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703FC73D-13A5-D6DB-8C5F-3343529FE5CC}"/>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Simulation &amp; Optimisation</a:t>
            </a:r>
          </a:p>
        </p:txBody>
      </p:sp>
      <p:sp>
        <p:nvSpPr>
          <p:cNvPr id="4" name="Rectangle 3">
            <a:extLst>
              <a:ext uri="{FF2B5EF4-FFF2-40B4-BE49-F238E27FC236}">
                <a16:creationId xmlns:a16="http://schemas.microsoft.com/office/drawing/2014/main" id="{7FA4D7FD-64F8-9ED6-6D82-CEED13834C33}"/>
              </a:ext>
            </a:extLst>
          </p:cNvPr>
          <p:cNvSpPr/>
          <p:nvPr/>
        </p:nvSpPr>
        <p:spPr>
          <a:xfrm>
            <a:off x="1094467" y="13350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Generate initial solution</a:t>
            </a:r>
          </a:p>
        </p:txBody>
      </p:sp>
      <p:sp>
        <p:nvSpPr>
          <p:cNvPr id="6" name="Rectangle 5">
            <a:extLst>
              <a:ext uri="{FF2B5EF4-FFF2-40B4-BE49-F238E27FC236}">
                <a16:creationId xmlns:a16="http://schemas.microsoft.com/office/drawing/2014/main" id="{F5B3574E-5FB3-992D-9180-27BAD67E74D6}"/>
              </a:ext>
            </a:extLst>
          </p:cNvPr>
          <p:cNvSpPr/>
          <p:nvPr/>
        </p:nvSpPr>
        <p:spPr>
          <a:xfrm>
            <a:off x="1094467" y="33697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Evaluate solution</a:t>
            </a:r>
          </a:p>
        </p:txBody>
      </p:sp>
      <p:sp>
        <p:nvSpPr>
          <p:cNvPr id="7" name="Rectangle 6">
            <a:extLst>
              <a:ext uri="{FF2B5EF4-FFF2-40B4-BE49-F238E27FC236}">
                <a16:creationId xmlns:a16="http://schemas.microsoft.com/office/drawing/2014/main" id="{051543E1-F925-DBD7-14C1-C37922C21334}"/>
              </a:ext>
            </a:extLst>
          </p:cNvPr>
          <p:cNvSpPr/>
          <p:nvPr/>
        </p:nvSpPr>
        <p:spPr>
          <a:xfrm>
            <a:off x="6895499" y="33697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Modify solution</a:t>
            </a:r>
          </a:p>
        </p:txBody>
      </p:sp>
      <p:sp>
        <p:nvSpPr>
          <p:cNvPr id="8" name="Rectangle 7">
            <a:extLst>
              <a:ext uri="{FF2B5EF4-FFF2-40B4-BE49-F238E27FC236}">
                <a16:creationId xmlns:a16="http://schemas.microsoft.com/office/drawing/2014/main" id="{0B034847-4227-B29F-858C-2DDAB3E9C017}"/>
              </a:ext>
            </a:extLst>
          </p:cNvPr>
          <p:cNvSpPr/>
          <p:nvPr/>
        </p:nvSpPr>
        <p:spPr>
          <a:xfrm>
            <a:off x="1094467" y="54044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Check if better than best</a:t>
            </a:r>
          </a:p>
        </p:txBody>
      </p:sp>
      <p:sp>
        <p:nvSpPr>
          <p:cNvPr id="9" name="Rectangle 8">
            <a:extLst>
              <a:ext uri="{FF2B5EF4-FFF2-40B4-BE49-F238E27FC236}">
                <a16:creationId xmlns:a16="http://schemas.microsoft.com/office/drawing/2014/main" id="{8755C1CD-5945-3055-595A-B3D9A1AA2172}"/>
              </a:ext>
            </a:extLst>
          </p:cNvPr>
          <p:cNvSpPr/>
          <p:nvPr/>
        </p:nvSpPr>
        <p:spPr>
          <a:xfrm>
            <a:off x="6895499" y="54044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Stopping criteria?</a:t>
            </a:r>
          </a:p>
        </p:txBody>
      </p:sp>
      <p:sp>
        <p:nvSpPr>
          <p:cNvPr id="10" name="Rectangle 9">
            <a:extLst>
              <a:ext uri="{FF2B5EF4-FFF2-40B4-BE49-F238E27FC236}">
                <a16:creationId xmlns:a16="http://schemas.microsoft.com/office/drawing/2014/main" id="{D25DF601-FAAF-EEDA-F8BB-C08FCCA65320}"/>
              </a:ext>
            </a:extLst>
          </p:cNvPr>
          <p:cNvSpPr/>
          <p:nvPr/>
        </p:nvSpPr>
        <p:spPr>
          <a:xfrm>
            <a:off x="9796015" y="54044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End</a:t>
            </a:r>
          </a:p>
        </p:txBody>
      </p:sp>
      <p:sp>
        <p:nvSpPr>
          <p:cNvPr id="11" name="Rectangle 10">
            <a:extLst>
              <a:ext uri="{FF2B5EF4-FFF2-40B4-BE49-F238E27FC236}">
                <a16:creationId xmlns:a16="http://schemas.microsoft.com/office/drawing/2014/main" id="{723BAFA2-8B25-8F22-7F45-140F2B89B322}"/>
              </a:ext>
            </a:extLst>
          </p:cNvPr>
          <p:cNvSpPr/>
          <p:nvPr/>
        </p:nvSpPr>
        <p:spPr>
          <a:xfrm>
            <a:off x="3994983" y="5404498"/>
            <a:ext cx="1740309" cy="914400"/>
          </a:xfrm>
          <a:prstGeom prst="rect">
            <a:avLst/>
          </a:prstGeom>
          <a:solidFill>
            <a:srgbClr val="BF2B3D"/>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Record as best</a:t>
            </a:r>
          </a:p>
        </p:txBody>
      </p:sp>
      <p:cxnSp>
        <p:nvCxnSpPr>
          <p:cNvPr id="13" name="Straight Arrow Connector 12">
            <a:extLst>
              <a:ext uri="{FF2B5EF4-FFF2-40B4-BE49-F238E27FC236}">
                <a16:creationId xmlns:a16="http://schemas.microsoft.com/office/drawing/2014/main" id="{F285191C-18FA-97EF-A1B2-404D4E201DB8}"/>
              </a:ext>
            </a:extLst>
          </p:cNvPr>
          <p:cNvCxnSpPr>
            <a:cxnSpLocks/>
            <a:stCxn id="4" idx="2"/>
            <a:endCxn id="6" idx="0"/>
          </p:cNvCxnSpPr>
          <p:nvPr/>
        </p:nvCxnSpPr>
        <p:spPr>
          <a:xfrm>
            <a:off x="1964622" y="2249498"/>
            <a:ext cx="0" cy="112030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172B90-682E-7491-7731-4D0141D92E89}"/>
              </a:ext>
            </a:extLst>
          </p:cNvPr>
          <p:cNvCxnSpPr>
            <a:cxnSpLocks/>
            <a:stCxn id="6" idx="2"/>
            <a:endCxn id="8" idx="0"/>
          </p:cNvCxnSpPr>
          <p:nvPr/>
        </p:nvCxnSpPr>
        <p:spPr>
          <a:xfrm>
            <a:off x="1964622" y="4284198"/>
            <a:ext cx="0" cy="112030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427597-181B-3955-AD4E-165E270D625B}"/>
              </a:ext>
            </a:extLst>
          </p:cNvPr>
          <p:cNvCxnSpPr>
            <a:cxnSpLocks/>
            <a:stCxn id="8" idx="3"/>
            <a:endCxn id="11" idx="1"/>
          </p:cNvCxnSpPr>
          <p:nvPr/>
        </p:nvCxnSpPr>
        <p:spPr>
          <a:xfrm>
            <a:off x="2834776" y="5861698"/>
            <a:ext cx="1160207" cy="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DE070E-DEC3-ECEA-CDB0-E4272D23503E}"/>
              </a:ext>
            </a:extLst>
          </p:cNvPr>
          <p:cNvCxnSpPr>
            <a:cxnSpLocks/>
            <a:endCxn id="9" idx="1"/>
          </p:cNvCxnSpPr>
          <p:nvPr/>
        </p:nvCxnSpPr>
        <p:spPr>
          <a:xfrm flipV="1">
            <a:off x="5604387" y="5861698"/>
            <a:ext cx="1291112" cy="6588"/>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9B635A-474A-88B0-82E5-83CE1E2365B2}"/>
              </a:ext>
            </a:extLst>
          </p:cNvPr>
          <p:cNvCxnSpPr>
            <a:cxnSpLocks/>
            <a:stCxn id="9" idx="3"/>
            <a:endCxn id="10" idx="1"/>
          </p:cNvCxnSpPr>
          <p:nvPr/>
        </p:nvCxnSpPr>
        <p:spPr>
          <a:xfrm>
            <a:off x="8635808" y="5861698"/>
            <a:ext cx="1160207" cy="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28C4318-5614-4F10-26B5-D9B6524BD9BF}"/>
              </a:ext>
            </a:extLst>
          </p:cNvPr>
          <p:cNvCxnSpPr>
            <a:cxnSpLocks/>
            <a:stCxn id="9" idx="0"/>
            <a:endCxn id="7" idx="2"/>
          </p:cNvCxnSpPr>
          <p:nvPr/>
        </p:nvCxnSpPr>
        <p:spPr>
          <a:xfrm flipV="1">
            <a:off x="7765654" y="4284198"/>
            <a:ext cx="0" cy="112030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D9B7FB-9FA6-3505-C3F7-739CABA6D9BB}"/>
              </a:ext>
            </a:extLst>
          </p:cNvPr>
          <p:cNvCxnSpPr>
            <a:cxnSpLocks/>
            <a:stCxn id="7" idx="1"/>
            <a:endCxn id="6" idx="3"/>
          </p:cNvCxnSpPr>
          <p:nvPr/>
        </p:nvCxnSpPr>
        <p:spPr>
          <a:xfrm flipH="1">
            <a:off x="2834776" y="3826998"/>
            <a:ext cx="4060723" cy="0"/>
          </a:xfrm>
          <a:prstGeom prst="straightConnector1">
            <a:avLst/>
          </a:prstGeom>
          <a:ln w="6350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6"/>
                                        </p:tgtEl>
                                        <p:attrNameLst>
                                          <p:attrName>fillcolor</p:attrName>
                                        </p:attrNameLst>
                                      </p:cBhvr>
                                      <p:to>
                                        <a:srgbClr val="FED51D"/>
                                      </p:to>
                                    </p:animClr>
                                    <p:set>
                                      <p:cBhvr>
                                        <p:cTn id="7" dur="1000" fill="hold"/>
                                        <p:tgtEl>
                                          <p:spTgt spid="6"/>
                                        </p:tgtEl>
                                        <p:attrNameLst>
                                          <p:attrName>fill.type</p:attrName>
                                        </p:attrNameLst>
                                      </p:cBhvr>
                                      <p:to>
                                        <p:strVal val="solid"/>
                                      </p:to>
                                    </p:set>
                                    <p:set>
                                      <p:cBhvr>
                                        <p:cTn id="8" dur="1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1000" fill="hold"/>
                                        <p:tgtEl>
                                          <p:spTgt spid="6"/>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7"/>
                                        </p:tgtEl>
                                        <p:attrNameLst>
                                          <p:attrName>fillcolor</p:attrName>
                                        </p:attrNameLst>
                                      </p:cBhvr>
                                      <p:to>
                                        <a:srgbClr val="FED51D"/>
                                      </p:to>
                                    </p:animClr>
                                    <p:set>
                                      <p:cBhvr>
                                        <p:cTn id="15" dur="1000" fill="hold"/>
                                        <p:tgtEl>
                                          <p:spTgt spid="7"/>
                                        </p:tgtEl>
                                        <p:attrNameLst>
                                          <p:attrName>fill.type</p:attrName>
                                        </p:attrNameLst>
                                      </p:cBhvr>
                                      <p:to>
                                        <p:strVal val="solid"/>
                                      </p:to>
                                    </p:set>
                                    <p:set>
                                      <p:cBhvr>
                                        <p:cTn id="16" dur="1000" fill="hold"/>
                                        <p:tgtEl>
                                          <p:spTgt spid="7"/>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1000" fill="hold"/>
                                        <p:tgtEl>
                                          <p:spTgt spid="7"/>
                                        </p:tgtEl>
                                        <p:attrNameLst>
                                          <p:attrName>style.color</p:attrName>
                                        </p:attrNameLst>
                                      </p:cBhvr>
                                      <p:to>
                                        <a:schemeClr val="tx1"/>
                                      </p:to>
                                    </p:animClr>
                                  </p:childTnLst>
                                </p:cTn>
                              </p:par>
                              <p:par>
                                <p:cTn id="19" presetID="9"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animEffect transition="in" filter="dissolv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5D551-8EA4-3140-A966-CE797008B221}"/>
            </a:ext>
          </a:extLst>
        </p:cNvPr>
        <p:cNvGrpSpPr/>
        <p:nvPr/>
      </p:nvGrpSpPr>
      <p:grpSpPr>
        <a:xfrm>
          <a:off x="0" y="0"/>
          <a:ext cx="0" cy="0"/>
          <a:chOff x="0" y="0"/>
          <a:chExt cx="0" cy="0"/>
        </a:xfrm>
      </p:grpSpPr>
      <p:pic>
        <p:nvPicPr>
          <p:cNvPr id="4" name="Picture 3" descr="A cover of a book&#10;&#10;Description automatically generated">
            <a:extLst>
              <a:ext uri="{FF2B5EF4-FFF2-40B4-BE49-F238E27FC236}">
                <a16:creationId xmlns:a16="http://schemas.microsoft.com/office/drawing/2014/main" id="{A07F7E4B-083D-E205-4E66-3BA3CF237D6A}"/>
              </a:ext>
            </a:extLst>
          </p:cNvPr>
          <p:cNvPicPr>
            <a:picLocks noChangeAspect="1"/>
          </p:cNvPicPr>
          <p:nvPr/>
        </p:nvPicPr>
        <p:blipFill>
          <a:blip r:embed="rId2"/>
          <a:stretch>
            <a:fillRect/>
          </a:stretch>
        </p:blipFill>
        <p:spPr>
          <a:xfrm>
            <a:off x="0" y="0"/>
            <a:ext cx="4800600" cy="6858000"/>
          </a:xfrm>
          <a:prstGeom prst="rect">
            <a:avLst/>
          </a:prstGeom>
        </p:spPr>
      </p:pic>
      <p:sp>
        <p:nvSpPr>
          <p:cNvPr id="5" name="TextBox 4">
            <a:extLst>
              <a:ext uri="{FF2B5EF4-FFF2-40B4-BE49-F238E27FC236}">
                <a16:creationId xmlns:a16="http://schemas.microsoft.com/office/drawing/2014/main" id="{7F3E5B62-C37B-7FA4-1C55-9FAC29BC055D}"/>
              </a:ext>
            </a:extLst>
          </p:cNvPr>
          <p:cNvSpPr txBox="1"/>
          <p:nvPr/>
        </p:nvSpPr>
        <p:spPr>
          <a:xfrm>
            <a:off x="5073445" y="2951946"/>
            <a:ext cx="7074312" cy="954107"/>
          </a:xfrm>
          <a:prstGeom prst="rect">
            <a:avLst/>
          </a:prstGeom>
          <a:noFill/>
        </p:spPr>
        <p:txBody>
          <a:bodyPr wrap="square" rtlCol="0">
            <a:spAutoFit/>
          </a:bodyPr>
          <a:lstStyle/>
          <a:p>
            <a:r>
              <a:rPr lang="en-US" sz="2800" dirty="0">
                <a:solidFill>
                  <a:srgbClr val="BF2B3D"/>
                </a:solidFill>
                <a:latin typeface="Courier New" panose="02070309020205020404" pitchFamily="49" charset="0"/>
                <a:cs typeface="Courier New" panose="02070309020205020404" pitchFamily="49" charset="0"/>
              </a:rPr>
              <a:t>https://</a:t>
            </a:r>
            <a:r>
              <a:rPr lang="en-US" sz="2800" dirty="0" err="1">
                <a:solidFill>
                  <a:srgbClr val="BF2B3D"/>
                </a:solidFill>
                <a:latin typeface="Courier New" panose="02070309020205020404" pitchFamily="49" charset="0"/>
                <a:cs typeface="Courier New" panose="02070309020205020404" pitchFamily="49" charset="0"/>
              </a:rPr>
              <a:t>github.com</a:t>
            </a:r>
            <a:r>
              <a:rPr lang="en-US" sz="2800" dirty="0">
                <a:solidFill>
                  <a:srgbClr val="BF2B3D"/>
                </a:solidFill>
                <a:latin typeface="Courier New" panose="02070309020205020404" pitchFamily="49" charset="0"/>
                <a:cs typeface="Courier New" panose="02070309020205020404" pitchFamily="49" charset="0"/>
              </a:rPr>
              <a:t>/</a:t>
            </a:r>
            <a:r>
              <a:rPr lang="en-US" sz="2800" dirty="0" err="1">
                <a:solidFill>
                  <a:srgbClr val="BF2B3D"/>
                </a:solidFill>
                <a:latin typeface="Courier New" panose="02070309020205020404" pitchFamily="49" charset="0"/>
                <a:cs typeface="Courier New" panose="02070309020205020404" pitchFamily="49" charset="0"/>
              </a:rPr>
              <a:t>drvinceknight</a:t>
            </a:r>
            <a:endParaRPr lang="en-US" sz="2800" dirty="0">
              <a:solidFill>
                <a:srgbClr val="BF2B3D"/>
              </a:solidFill>
              <a:latin typeface="Courier New" panose="02070309020205020404" pitchFamily="49" charset="0"/>
              <a:cs typeface="Courier New" panose="02070309020205020404" pitchFamily="49" charset="0"/>
            </a:endParaRPr>
          </a:p>
          <a:p>
            <a:r>
              <a:rPr lang="en-US" sz="2800" dirty="0">
                <a:solidFill>
                  <a:srgbClr val="BF2B3D"/>
                </a:solidFill>
                <a:latin typeface="Courier New" panose="02070309020205020404" pitchFamily="49" charset="0"/>
                <a:cs typeface="Courier New" panose="02070309020205020404" pitchFamily="49" charset="0"/>
              </a:rPr>
              <a:t>/</a:t>
            </a:r>
            <a:r>
              <a:rPr lang="en-US" sz="2800" dirty="0" err="1">
                <a:solidFill>
                  <a:srgbClr val="BF2B3D"/>
                </a:solidFill>
                <a:latin typeface="Courier New" panose="02070309020205020404" pitchFamily="49" charset="0"/>
                <a:cs typeface="Courier New" panose="02070309020205020404" pitchFamily="49" charset="0"/>
              </a:rPr>
              <a:t>amwoss</a:t>
            </a:r>
            <a:r>
              <a:rPr lang="en-US" sz="2800" dirty="0">
                <a:solidFill>
                  <a:srgbClr val="BF2B3D"/>
                </a:solidFill>
                <a:latin typeface="Courier New" panose="02070309020205020404" pitchFamily="49" charset="0"/>
                <a:cs typeface="Courier New" panose="02070309020205020404" pitchFamily="49" charset="0"/>
              </a:rPr>
              <a:t>/blob/main/</a:t>
            </a:r>
            <a:r>
              <a:rPr lang="en-US" sz="2800" dirty="0" err="1">
                <a:solidFill>
                  <a:srgbClr val="BF2B3D"/>
                </a:solidFill>
                <a:latin typeface="Courier New" panose="02070309020205020404" pitchFamily="49" charset="0"/>
                <a:cs typeface="Courier New" panose="02070309020205020404" pitchFamily="49" charset="0"/>
              </a:rPr>
              <a:t>src</a:t>
            </a:r>
            <a:r>
              <a:rPr lang="en-US" sz="2800" dirty="0">
                <a:solidFill>
                  <a:srgbClr val="BF2B3D"/>
                </a:solidFill>
                <a:latin typeface="Courier New" panose="02070309020205020404" pitchFamily="49" charset="0"/>
                <a:cs typeface="Courier New" panose="02070309020205020404" pitchFamily="49" charset="0"/>
              </a:rPr>
              <a:t>/</a:t>
            </a:r>
            <a:r>
              <a:rPr lang="en-US" sz="2800" dirty="0" err="1">
                <a:solidFill>
                  <a:srgbClr val="BF2B3D"/>
                </a:solidFill>
                <a:latin typeface="Courier New" panose="02070309020205020404" pitchFamily="49" charset="0"/>
                <a:cs typeface="Courier New" panose="02070309020205020404" pitchFamily="49" charset="0"/>
              </a:rPr>
              <a:t>main.pdf</a:t>
            </a:r>
            <a:endParaRPr lang="en-US" sz="2800" dirty="0">
              <a:solidFill>
                <a:srgbClr val="BF2B3D"/>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78072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7E0B-8EAB-FAAB-8DC6-76493D543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9A2B4-8940-4976-AD70-96B76D73FAFD}"/>
              </a:ext>
            </a:extLst>
          </p:cNvPr>
          <p:cNvSpPr>
            <a:spLocks noGrp="1"/>
          </p:cNvSpPr>
          <p:nvPr>
            <p:ph type="ctrTitle"/>
          </p:nvPr>
        </p:nvSpPr>
        <p:spPr>
          <a:xfrm>
            <a:off x="287079" y="1717786"/>
            <a:ext cx="11546958" cy="2387600"/>
          </a:xfrm>
        </p:spPr>
        <p:txBody>
          <a:bodyPr/>
          <a:lstStyle/>
          <a:p>
            <a:r>
              <a:rPr lang="en-US" dirty="0">
                <a:solidFill>
                  <a:srgbClr val="BF2B3D"/>
                </a:solidFill>
              </a:rPr>
              <a:t>Simulation Modelling with Python</a:t>
            </a:r>
          </a:p>
        </p:txBody>
      </p:sp>
      <p:sp>
        <p:nvSpPr>
          <p:cNvPr id="3" name="Subtitle 2">
            <a:extLst>
              <a:ext uri="{FF2B5EF4-FFF2-40B4-BE49-F238E27FC236}">
                <a16:creationId xmlns:a16="http://schemas.microsoft.com/office/drawing/2014/main" id="{A8670A85-24B3-F4CE-338F-9583901DCF01}"/>
              </a:ext>
            </a:extLst>
          </p:cNvPr>
          <p:cNvSpPr>
            <a:spLocks noGrp="1"/>
          </p:cNvSpPr>
          <p:nvPr>
            <p:ph type="subTitle" idx="1"/>
          </p:nvPr>
        </p:nvSpPr>
        <p:spPr>
          <a:xfrm>
            <a:off x="1524000" y="4197461"/>
            <a:ext cx="9144000" cy="1655762"/>
          </a:xfrm>
        </p:spPr>
        <p:txBody>
          <a:bodyPr/>
          <a:lstStyle/>
          <a:p>
            <a:r>
              <a:rPr lang="en-US" dirty="0">
                <a:latin typeface="+mj-lt"/>
              </a:rPr>
              <a:t>Dr Geraint Palmer</a:t>
            </a:r>
          </a:p>
          <a:p>
            <a:r>
              <a:rPr lang="en-US" dirty="0">
                <a:latin typeface="+mj-lt"/>
              </a:rPr>
              <a:t>Cardiff University</a:t>
            </a:r>
          </a:p>
        </p:txBody>
      </p:sp>
      <p:pic>
        <p:nvPicPr>
          <p:cNvPr id="7" name="Picture 6">
            <a:extLst>
              <a:ext uri="{FF2B5EF4-FFF2-40B4-BE49-F238E27FC236}">
                <a16:creationId xmlns:a16="http://schemas.microsoft.com/office/drawing/2014/main" id="{BEBA1F7B-C583-08E5-890B-6C5F54A6FBF5}"/>
              </a:ext>
            </a:extLst>
          </p:cNvPr>
          <p:cNvPicPr>
            <a:picLocks noChangeAspect="1"/>
          </p:cNvPicPr>
          <p:nvPr/>
        </p:nvPicPr>
        <p:blipFill>
          <a:blip r:embed="rId2"/>
          <a:stretch>
            <a:fillRect/>
          </a:stretch>
        </p:blipFill>
        <p:spPr>
          <a:xfrm>
            <a:off x="4975514" y="825611"/>
            <a:ext cx="2170087" cy="2085975"/>
          </a:xfrm>
          <a:prstGeom prst="rect">
            <a:avLst/>
          </a:prstGeom>
        </p:spPr>
      </p:pic>
      <p:sp>
        <p:nvSpPr>
          <p:cNvPr id="4" name="TextBox 3">
            <a:extLst>
              <a:ext uri="{FF2B5EF4-FFF2-40B4-BE49-F238E27FC236}">
                <a16:creationId xmlns:a16="http://schemas.microsoft.com/office/drawing/2014/main" id="{DA5E9719-23B2-5FE6-AD22-74E94A081E05}"/>
              </a:ext>
            </a:extLst>
          </p:cNvPr>
          <p:cNvSpPr txBox="1"/>
          <p:nvPr/>
        </p:nvSpPr>
        <p:spPr>
          <a:xfrm>
            <a:off x="660858" y="6164826"/>
            <a:ext cx="10870283" cy="461665"/>
          </a:xfrm>
          <a:prstGeom prst="rect">
            <a:avLst/>
          </a:prstGeom>
          <a:noFill/>
        </p:spPr>
        <p:txBody>
          <a:bodyPr wrap="none" rtlCol="0">
            <a:spAutoFit/>
          </a:bodyPr>
          <a:lstStyle/>
          <a:p>
            <a:r>
              <a:rPr lang="en-US" sz="2400" b="1" dirty="0">
                <a:solidFill>
                  <a:srgbClr val="BF2B3D"/>
                </a:solidFill>
                <a:latin typeface="+mj-lt"/>
              </a:rPr>
              <a:t>Solutions</a:t>
            </a:r>
            <a:r>
              <a:rPr lang="en-US" sz="2400" dirty="0">
                <a:solidFill>
                  <a:srgbClr val="BF2B3D"/>
                </a:solidFill>
                <a:latin typeface="+mj-lt"/>
              </a:rPr>
              <a:t>: </a:t>
            </a:r>
            <a:r>
              <a:rPr lang="en-US" sz="2400" dirty="0">
                <a:solidFill>
                  <a:srgbClr val="BF2B3D"/>
                </a:solidFill>
                <a:latin typeface="Courier New" panose="02070309020205020404" pitchFamily="49" charset="0"/>
                <a:cs typeface="Courier New" panose="02070309020205020404" pitchFamily="49" charset="0"/>
              </a:rPr>
              <a:t>https://</a:t>
            </a:r>
            <a:r>
              <a:rPr lang="en-US" sz="2400" dirty="0" err="1">
                <a:solidFill>
                  <a:srgbClr val="BF2B3D"/>
                </a:solidFill>
                <a:latin typeface="Courier New" panose="02070309020205020404" pitchFamily="49" charset="0"/>
                <a:cs typeface="Courier New" panose="02070309020205020404" pitchFamily="49" charset="0"/>
              </a:rPr>
              <a:t>github.com</a:t>
            </a:r>
            <a:r>
              <a:rPr lang="en-US" sz="2400" dirty="0">
                <a:solidFill>
                  <a:srgbClr val="BF2B3D"/>
                </a:solidFill>
                <a:latin typeface="Courier New" panose="02070309020205020404" pitchFamily="49" charset="0"/>
                <a:cs typeface="Courier New" panose="02070309020205020404" pitchFamily="49" charset="0"/>
              </a:rPr>
              <a:t>/</a:t>
            </a:r>
            <a:r>
              <a:rPr lang="en-US" sz="2400" dirty="0" err="1">
                <a:solidFill>
                  <a:srgbClr val="BF2B3D"/>
                </a:solidFill>
                <a:latin typeface="Courier New" panose="02070309020205020404" pitchFamily="49" charset="0"/>
                <a:cs typeface="Courier New" panose="02070309020205020404" pitchFamily="49" charset="0"/>
              </a:rPr>
              <a:t>geraintpalmer</a:t>
            </a:r>
            <a:r>
              <a:rPr lang="en-US" sz="2400" dirty="0">
                <a:solidFill>
                  <a:srgbClr val="BF2B3D"/>
                </a:solidFill>
                <a:latin typeface="Courier New" panose="02070309020205020404" pitchFamily="49" charset="0"/>
                <a:cs typeface="Courier New" panose="02070309020205020404" pitchFamily="49" charset="0"/>
              </a:rPr>
              <a:t>/</a:t>
            </a:r>
            <a:r>
              <a:rPr lang="en-US" sz="2400" dirty="0" err="1">
                <a:solidFill>
                  <a:srgbClr val="BF2B3D"/>
                </a:solidFill>
                <a:latin typeface="Courier New" panose="02070309020205020404" pitchFamily="49" charset="0"/>
                <a:cs typeface="Courier New" panose="02070309020205020404" pitchFamily="49" charset="0"/>
              </a:rPr>
              <a:t>SimulationWorkshop</a:t>
            </a:r>
            <a:endParaRPr lang="en-US" sz="2400" dirty="0">
              <a:solidFill>
                <a:srgbClr val="BF2B3D"/>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4901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59C5-F45B-3D0A-BB09-132ECC8CB6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A66D4F-6619-B187-7B3B-295F67954EB3}"/>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Who am I?</a:t>
            </a:r>
          </a:p>
        </p:txBody>
      </p:sp>
      <p:cxnSp>
        <p:nvCxnSpPr>
          <p:cNvPr id="6" name="Straight Arrow Connector 5">
            <a:extLst>
              <a:ext uri="{FF2B5EF4-FFF2-40B4-BE49-F238E27FC236}">
                <a16:creationId xmlns:a16="http://schemas.microsoft.com/office/drawing/2014/main" id="{10EF8093-BC98-37ED-9995-01C76B08322A}"/>
              </a:ext>
            </a:extLst>
          </p:cNvPr>
          <p:cNvCxnSpPr>
            <a:cxnSpLocks/>
          </p:cNvCxnSpPr>
          <p:nvPr/>
        </p:nvCxnSpPr>
        <p:spPr>
          <a:xfrm>
            <a:off x="358847" y="3358945"/>
            <a:ext cx="11177477" cy="0"/>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DC79E41-3008-15CC-557A-B23319C4E41B}"/>
              </a:ext>
            </a:extLst>
          </p:cNvPr>
          <p:cNvGrpSpPr/>
          <p:nvPr/>
        </p:nvGrpSpPr>
        <p:grpSpPr>
          <a:xfrm>
            <a:off x="1209357" y="3080569"/>
            <a:ext cx="575187" cy="556752"/>
            <a:chOff x="516194" y="3071352"/>
            <a:chExt cx="575187" cy="556752"/>
          </a:xfrm>
        </p:grpSpPr>
        <p:sp>
          <p:nvSpPr>
            <p:cNvPr id="9" name="Doughnut 8">
              <a:extLst>
                <a:ext uri="{FF2B5EF4-FFF2-40B4-BE49-F238E27FC236}">
                  <a16:creationId xmlns:a16="http://schemas.microsoft.com/office/drawing/2014/main" id="{D25CDD3D-F986-9676-D480-CC0FB97CED0F}"/>
                </a:ext>
              </a:extLst>
            </p:cNvPr>
            <p:cNvSpPr/>
            <p:nvPr/>
          </p:nvSpPr>
          <p:spPr>
            <a:xfrm>
              <a:off x="516194" y="3071352"/>
              <a:ext cx="575187" cy="556752"/>
            </a:xfrm>
            <a:prstGeom prst="donut">
              <a:avLst>
                <a:gd name="adj" fmla="val 17659"/>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8BF8EA3E-F110-E1FE-423D-6D53F1826659}"/>
                </a:ext>
              </a:extLst>
            </p:cNvPr>
            <p:cNvSpPr/>
            <p:nvPr/>
          </p:nvSpPr>
          <p:spPr>
            <a:xfrm>
              <a:off x="655676" y="3218834"/>
              <a:ext cx="280219" cy="280219"/>
            </a:xfrm>
            <a:prstGeom prst="ellipse">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056C2B6-EF85-A5A2-6B10-FB2DA6BBFE8B}"/>
              </a:ext>
            </a:extLst>
          </p:cNvPr>
          <p:cNvGrpSpPr/>
          <p:nvPr/>
        </p:nvGrpSpPr>
        <p:grpSpPr>
          <a:xfrm>
            <a:off x="3279044" y="3089784"/>
            <a:ext cx="575187" cy="556752"/>
            <a:chOff x="516194" y="3071352"/>
            <a:chExt cx="575187" cy="556752"/>
          </a:xfrm>
        </p:grpSpPr>
        <p:sp>
          <p:nvSpPr>
            <p:cNvPr id="13" name="Doughnut 12">
              <a:extLst>
                <a:ext uri="{FF2B5EF4-FFF2-40B4-BE49-F238E27FC236}">
                  <a16:creationId xmlns:a16="http://schemas.microsoft.com/office/drawing/2014/main" id="{93EAA077-AD84-E009-E64F-123B92673802}"/>
                </a:ext>
              </a:extLst>
            </p:cNvPr>
            <p:cNvSpPr/>
            <p:nvPr/>
          </p:nvSpPr>
          <p:spPr>
            <a:xfrm>
              <a:off x="516194" y="3071352"/>
              <a:ext cx="575187" cy="556752"/>
            </a:xfrm>
            <a:prstGeom prst="donut">
              <a:avLst>
                <a:gd name="adj" fmla="val 17659"/>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1D72833-6C8E-0C63-556A-AA60125883BB}"/>
                </a:ext>
              </a:extLst>
            </p:cNvPr>
            <p:cNvSpPr/>
            <p:nvPr/>
          </p:nvSpPr>
          <p:spPr>
            <a:xfrm>
              <a:off x="655676" y="3218834"/>
              <a:ext cx="280219" cy="280219"/>
            </a:xfrm>
            <a:prstGeom prst="ellipse">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FD12C1B-86B1-C177-EBF5-1EE7BAFCB213}"/>
              </a:ext>
            </a:extLst>
          </p:cNvPr>
          <p:cNvGrpSpPr/>
          <p:nvPr/>
        </p:nvGrpSpPr>
        <p:grpSpPr>
          <a:xfrm>
            <a:off x="5348731" y="3098999"/>
            <a:ext cx="575187" cy="556752"/>
            <a:chOff x="516194" y="3071352"/>
            <a:chExt cx="575187" cy="556752"/>
          </a:xfrm>
        </p:grpSpPr>
        <p:sp>
          <p:nvSpPr>
            <p:cNvPr id="25" name="Doughnut 24">
              <a:extLst>
                <a:ext uri="{FF2B5EF4-FFF2-40B4-BE49-F238E27FC236}">
                  <a16:creationId xmlns:a16="http://schemas.microsoft.com/office/drawing/2014/main" id="{A580E965-9ECF-6C14-82CB-8FF0E057C5AB}"/>
                </a:ext>
              </a:extLst>
            </p:cNvPr>
            <p:cNvSpPr/>
            <p:nvPr/>
          </p:nvSpPr>
          <p:spPr>
            <a:xfrm>
              <a:off x="516194" y="3071352"/>
              <a:ext cx="575187" cy="556752"/>
            </a:xfrm>
            <a:prstGeom prst="donut">
              <a:avLst>
                <a:gd name="adj" fmla="val 17659"/>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5C71FD27-C0E1-C914-9977-2FDA5A45EEAF}"/>
                </a:ext>
              </a:extLst>
            </p:cNvPr>
            <p:cNvSpPr/>
            <p:nvPr/>
          </p:nvSpPr>
          <p:spPr>
            <a:xfrm>
              <a:off x="655676" y="3218834"/>
              <a:ext cx="280219" cy="280219"/>
            </a:xfrm>
            <a:prstGeom prst="ellipse">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38B71D6A-631A-5064-C731-162EFFCB24B1}"/>
              </a:ext>
            </a:extLst>
          </p:cNvPr>
          <p:cNvGrpSpPr/>
          <p:nvPr/>
        </p:nvGrpSpPr>
        <p:grpSpPr>
          <a:xfrm>
            <a:off x="7418418" y="3089784"/>
            <a:ext cx="575187" cy="556752"/>
            <a:chOff x="516194" y="3071352"/>
            <a:chExt cx="575187" cy="556752"/>
          </a:xfrm>
        </p:grpSpPr>
        <p:sp>
          <p:nvSpPr>
            <p:cNvPr id="28" name="Doughnut 27">
              <a:extLst>
                <a:ext uri="{FF2B5EF4-FFF2-40B4-BE49-F238E27FC236}">
                  <a16:creationId xmlns:a16="http://schemas.microsoft.com/office/drawing/2014/main" id="{92DBB6DE-4480-F744-4B61-0C7240735F5D}"/>
                </a:ext>
              </a:extLst>
            </p:cNvPr>
            <p:cNvSpPr/>
            <p:nvPr/>
          </p:nvSpPr>
          <p:spPr>
            <a:xfrm>
              <a:off x="516194" y="3071352"/>
              <a:ext cx="575187" cy="556752"/>
            </a:xfrm>
            <a:prstGeom prst="donut">
              <a:avLst>
                <a:gd name="adj" fmla="val 17659"/>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AAE3FD62-B906-E992-71B5-9E27F0A0F6C6}"/>
                </a:ext>
              </a:extLst>
            </p:cNvPr>
            <p:cNvSpPr/>
            <p:nvPr/>
          </p:nvSpPr>
          <p:spPr>
            <a:xfrm>
              <a:off x="655676" y="3218834"/>
              <a:ext cx="280219" cy="280219"/>
            </a:xfrm>
            <a:prstGeom prst="ellipse">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69F80EF-CDCE-0D5D-9008-AEF228C353F9}"/>
              </a:ext>
            </a:extLst>
          </p:cNvPr>
          <p:cNvGrpSpPr/>
          <p:nvPr/>
        </p:nvGrpSpPr>
        <p:grpSpPr>
          <a:xfrm>
            <a:off x="9488105" y="3080569"/>
            <a:ext cx="575187" cy="556752"/>
            <a:chOff x="516194" y="3071352"/>
            <a:chExt cx="575187" cy="556752"/>
          </a:xfrm>
        </p:grpSpPr>
        <p:sp>
          <p:nvSpPr>
            <p:cNvPr id="31" name="Doughnut 30">
              <a:extLst>
                <a:ext uri="{FF2B5EF4-FFF2-40B4-BE49-F238E27FC236}">
                  <a16:creationId xmlns:a16="http://schemas.microsoft.com/office/drawing/2014/main" id="{1AEC0C09-3EEE-B33D-C655-C3C6EB518A38}"/>
                </a:ext>
              </a:extLst>
            </p:cNvPr>
            <p:cNvSpPr/>
            <p:nvPr/>
          </p:nvSpPr>
          <p:spPr>
            <a:xfrm>
              <a:off x="516194" y="3071352"/>
              <a:ext cx="575187" cy="556752"/>
            </a:xfrm>
            <a:prstGeom prst="donut">
              <a:avLst>
                <a:gd name="adj" fmla="val 17659"/>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42D98379-4088-1A5E-AD94-1CE7A334D7C2}"/>
                </a:ext>
              </a:extLst>
            </p:cNvPr>
            <p:cNvSpPr/>
            <p:nvPr/>
          </p:nvSpPr>
          <p:spPr>
            <a:xfrm>
              <a:off x="655676" y="3218834"/>
              <a:ext cx="280219" cy="280219"/>
            </a:xfrm>
            <a:prstGeom prst="ellipse">
              <a:avLst/>
            </a:prstGeom>
            <a:solidFill>
              <a:srgbClr val="BF2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42236C89-DD09-D1CA-98D1-1296F7F4BA40}"/>
              </a:ext>
            </a:extLst>
          </p:cNvPr>
          <p:cNvSpPr txBox="1"/>
          <p:nvPr/>
        </p:nvSpPr>
        <p:spPr>
          <a:xfrm>
            <a:off x="2084425" y="1173185"/>
            <a:ext cx="2964424" cy="1015663"/>
          </a:xfrm>
          <a:prstGeom prst="rect">
            <a:avLst/>
          </a:prstGeom>
          <a:noFill/>
          <a:ln>
            <a:solidFill>
              <a:srgbClr val="BF2B3D"/>
            </a:solidFill>
          </a:ln>
        </p:spPr>
        <p:txBody>
          <a:bodyPr wrap="square" rtlCol="0">
            <a:spAutoFit/>
          </a:bodyPr>
          <a:lstStyle/>
          <a:p>
            <a:r>
              <a:rPr lang="en-US" sz="2000" b="1" dirty="0">
                <a:latin typeface="+mj-lt"/>
              </a:rPr>
              <a:t>2018</a:t>
            </a:r>
            <a:r>
              <a:rPr lang="en-US" sz="2000" dirty="0">
                <a:latin typeface="+mj-lt"/>
              </a:rPr>
              <a:t> PhD:</a:t>
            </a:r>
          </a:p>
          <a:p>
            <a:r>
              <a:rPr lang="en-US" sz="2000" dirty="0">
                <a:latin typeface="+mj-lt"/>
              </a:rPr>
              <a:t>Modelling older people’s use of health facilities</a:t>
            </a:r>
          </a:p>
        </p:txBody>
      </p:sp>
      <p:sp>
        <p:nvSpPr>
          <p:cNvPr id="37" name="TextBox 36">
            <a:extLst>
              <a:ext uri="{FF2B5EF4-FFF2-40B4-BE49-F238E27FC236}">
                <a16:creationId xmlns:a16="http://schemas.microsoft.com/office/drawing/2014/main" id="{30F9B9DC-2205-0955-AE93-6E32A1CC5217}"/>
              </a:ext>
            </a:extLst>
          </p:cNvPr>
          <p:cNvSpPr txBox="1"/>
          <p:nvPr/>
        </p:nvSpPr>
        <p:spPr>
          <a:xfrm>
            <a:off x="4286220" y="5041693"/>
            <a:ext cx="2964424" cy="707886"/>
          </a:xfrm>
          <a:prstGeom prst="rect">
            <a:avLst/>
          </a:prstGeom>
          <a:noFill/>
          <a:ln>
            <a:solidFill>
              <a:srgbClr val="BF2B3D"/>
            </a:solidFill>
          </a:ln>
        </p:spPr>
        <p:txBody>
          <a:bodyPr wrap="square" rtlCol="0">
            <a:spAutoFit/>
          </a:bodyPr>
          <a:lstStyle/>
          <a:p>
            <a:r>
              <a:rPr lang="en-US" sz="2000" b="1" dirty="0">
                <a:latin typeface="+mj-lt"/>
              </a:rPr>
              <a:t>2019</a:t>
            </a:r>
            <a:r>
              <a:rPr lang="en-US" sz="2000" dirty="0">
                <a:latin typeface="+mj-lt"/>
              </a:rPr>
              <a:t> Lectureship:</a:t>
            </a:r>
          </a:p>
          <a:p>
            <a:r>
              <a:rPr lang="en-US" sz="2000" dirty="0">
                <a:latin typeface="+mj-lt"/>
              </a:rPr>
              <a:t>Cardiff University</a:t>
            </a:r>
          </a:p>
        </p:txBody>
      </p:sp>
      <p:sp>
        <p:nvSpPr>
          <p:cNvPr id="39" name="TextBox 38">
            <a:extLst>
              <a:ext uri="{FF2B5EF4-FFF2-40B4-BE49-F238E27FC236}">
                <a16:creationId xmlns:a16="http://schemas.microsoft.com/office/drawing/2014/main" id="{129DCF32-5183-02FE-1BA6-C7BD32EDA842}"/>
              </a:ext>
            </a:extLst>
          </p:cNvPr>
          <p:cNvSpPr txBox="1"/>
          <p:nvPr/>
        </p:nvSpPr>
        <p:spPr>
          <a:xfrm>
            <a:off x="6131296" y="1478916"/>
            <a:ext cx="3149429" cy="707886"/>
          </a:xfrm>
          <a:prstGeom prst="rect">
            <a:avLst/>
          </a:prstGeom>
          <a:noFill/>
          <a:ln>
            <a:solidFill>
              <a:srgbClr val="BF2B3D"/>
            </a:solidFill>
          </a:ln>
        </p:spPr>
        <p:txBody>
          <a:bodyPr wrap="square" rtlCol="0">
            <a:spAutoFit/>
          </a:bodyPr>
          <a:lstStyle/>
          <a:p>
            <a:r>
              <a:rPr lang="en-US" sz="2000" b="1" dirty="0">
                <a:latin typeface="+mj-lt"/>
              </a:rPr>
              <a:t>2022</a:t>
            </a:r>
            <a:r>
              <a:rPr lang="en-US" sz="2000" dirty="0">
                <a:latin typeface="+mj-lt"/>
              </a:rPr>
              <a:t> Ambulance Modelling:</a:t>
            </a:r>
          </a:p>
          <a:p>
            <a:r>
              <a:rPr lang="en-US" sz="2000" dirty="0">
                <a:latin typeface="+mj-lt"/>
              </a:rPr>
              <a:t>Working with 118 in Jakarta</a:t>
            </a:r>
          </a:p>
        </p:txBody>
      </p:sp>
      <p:sp>
        <p:nvSpPr>
          <p:cNvPr id="40" name="TextBox 39">
            <a:extLst>
              <a:ext uri="{FF2B5EF4-FFF2-40B4-BE49-F238E27FC236}">
                <a16:creationId xmlns:a16="http://schemas.microsoft.com/office/drawing/2014/main" id="{8F63EA40-7B63-7E08-41F4-4FACC1506EFC}"/>
              </a:ext>
            </a:extLst>
          </p:cNvPr>
          <p:cNvSpPr txBox="1"/>
          <p:nvPr/>
        </p:nvSpPr>
        <p:spPr>
          <a:xfrm>
            <a:off x="8048579" y="5029636"/>
            <a:ext cx="3916374" cy="1508105"/>
          </a:xfrm>
          <a:prstGeom prst="rect">
            <a:avLst/>
          </a:prstGeom>
          <a:noFill/>
          <a:ln>
            <a:solidFill>
              <a:srgbClr val="BF2B3D"/>
            </a:solidFill>
          </a:ln>
        </p:spPr>
        <p:txBody>
          <a:bodyPr wrap="square" rtlCol="0">
            <a:spAutoFit/>
          </a:bodyPr>
          <a:lstStyle/>
          <a:p>
            <a:r>
              <a:rPr lang="en-US" sz="2000" b="1" dirty="0">
                <a:latin typeface="+mj-lt"/>
              </a:rPr>
              <a:t>Present</a:t>
            </a:r>
            <a:r>
              <a:rPr lang="en-US" sz="2000" dirty="0">
                <a:latin typeface="+mj-lt"/>
              </a:rPr>
              <a:t> Supervising PhDs:</a:t>
            </a:r>
          </a:p>
          <a:p>
            <a:pPr marL="285750" indent="-285750">
              <a:buFont typeface="Arial" panose="020B0604020202020204" pitchFamily="34" charset="0"/>
              <a:buChar char="•"/>
            </a:pPr>
            <a:r>
              <a:rPr lang="en-US" dirty="0">
                <a:latin typeface="+mj-lt"/>
              </a:rPr>
              <a:t>Simulating orthopedics</a:t>
            </a:r>
          </a:p>
          <a:p>
            <a:pPr marL="285750" indent="-285750">
              <a:buFont typeface="Arial" panose="020B0604020202020204" pitchFamily="34" charset="0"/>
              <a:buChar char="•"/>
            </a:pPr>
            <a:r>
              <a:rPr lang="en-US" dirty="0">
                <a:latin typeface="+mj-lt"/>
              </a:rPr>
              <a:t>Scheduling telehealth appointments</a:t>
            </a:r>
          </a:p>
          <a:p>
            <a:pPr marL="285750" indent="-285750">
              <a:buFont typeface="Arial" panose="020B0604020202020204" pitchFamily="34" charset="0"/>
              <a:buChar char="•"/>
            </a:pPr>
            <a:r>
              <a:rPr lang="en-US" dirty="0">
                <a:latin typeface="+mj-lt"/>
              </a:rPr>
              <a:t>Understanding alcohol behaviors</a:t>
            </a:r>
          </a:p>
          <a:p>
            <a:pPr marL="285750" indent="-285750">
              <a:buFont typeface="Arial" panose="020B0604020202020204" pitchFamily="34" charset="0"/>
              <a:buChar char="•"/>
            </a:pPr>
            <a:r>
              <a:rPr lang="en-US" dirty="0">
                <a:latin typeface="+mj-lt"/>
              </a:rPr>
              <a:t>Modelling vaccine rollout</a:t>
            </a:r>
          </a:p>
        </p:txBody>
      </p:sp>
      <p:sp>
        <p:nvSpPr>
          <p:cNvPr id="41" name="TextBox 40">
            <a:extLst>
              <a:ext uri="{FF2B5EF4-FFF2-40B4-BE49-F238E27FC236}">
                <a16:creationId xmlns:a16="http://schemas.microsoft.com/office/drawing/2014/main" id="{FBC08821-48F7-91B1-C75D-D8F232E05A7B}"/>
              </a:ext>
            </a:extLst>
          </p:cNvPr>
          <p:cNvSpPr txBox="1"/>
          <p:nvPr/>
        </p:nvSpPr>
        <p:spPr>
          <a:xfrm>
            <a:off x="227047" y="5025256"/>
            <a:ext cx="3459146" cy="707886"/>
          </a:xfrm>
          <a:prstGeom prst="rect">
            <a:avLst/>
          </a:prstGeom>
          <a:noFill/>
          <a:ln>
            <a:solidFill>
              <a:srgbClr val="BF2B3D"/>
            </a:solidFill>
          </a:ln>
        </p:spPr>
        <p:txBody>
          <a:bodyPr wrap="square" rtlCol="0">
            <a:spAutoFit/>
          </a:bodyPr>
          <a:lstStyle/>
          <a:p>
            <a:r>
              <a:rPr lang="en-US" sz="2000" b="1" dirty="0">
                <a:latin typeface="+mj-lt"/>
              </a:rPr>
              <a:t>2015</a:t>
            </a:r>
            <a:r>
              <a:rPr lang="en-US" sz="2000" dirty="0">
                <a:latin typeface="+mj-lt"/>
              </a:rPr>
              <a:t> Started developing </a:t>
            </a:r>
            <a:r>
              <a:rPr lang="en-US" sz="2000" dirty="0" err="1">
                <a:latin typeface="+mj-lt"/>
              </a:rPr>
              <a:t>Ciw</a:t>
            </a:r>
            <a:r>
              <a:rPr lang="en-US" sz="2000" dirty="0">
                <a:latin typeface="+mj-lt"/>
              </a:rPr>
              <a:t>:</a:t>
            </a:r>
          </a:p>
          <a:p>
            <a:r>
              <a:rPr lang="en-US" sz="2000" dirty="0">
                <a:latin typeface="+mj-lt"/>
              </a:rPr>
              <a:t>A simulation library for Python</a:t>
            </a:r>
          </a:p>
        </p:txBody>
      </p:sp>
      <p:cxnSp>
        <p:nvCxnSpPr>
          <p:cNvPr id="43" name="Straight Arrow Connector 42">
            <a:extLst>
              <a:ext uri="{FF2B5EF4-FFF2-40B4-BE49-F238E27FC236}">
                <a16:creationId xmlns:a16="http://schemas.microsoft.com/office/drawing/2014/main" id="{2E7089EC-E294-E4A2-C380-8F8A94EF78A0}"/>
              </a:ext>
            </a:extLst>
          </p:cNvPr>
          <p:cNvCxnSpPr>
            <a:cxnSpLocks/>
            <a:stCxn id="10" idx="4"/>
          </p:cNvCxnSpPr>
          <p:nvPr/>
        </p:nvCxnSpPr>
        <p:spPr>
          <a:xfrm>
            <a:off x="1488949" y="3508270"/>
            <a:ext cx="8001" cy="1507771"/>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4EBDEEC-DE28-FAEF-FAC0-1E81ADDC4757}"/>
              </a:ext>
            </a:extLst>
          </p:cNvPr>
          <p:cNvCxnSpPr>
            <a:cxnSpLocks/>
            <a:stCxn id="26" idx="4"/>
          </p:cNvCxnSpPr>
          <p:nvPr/>
        </p:nvCxnSpPr>
        <p:spPr>
          <a:xfrm flipH="1">
            <a:off x="5617581" y="3526700"/>
            <a:ext cx="10742" cy="1514993"/>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E3E3339-7FE1-259A-9BDB-D07DBBA13C6E}"/>
              </a:ext>
            </a:extLst>
          </p:cNvPr>
          <p:cNvCxnSpPr>
            <a:cxnSpLocks/>
            <a:stCxn id="32" idx="4"/>
          </p:cNvCxnSpPr>
          <p:nvPr/>
        </p:nvCxnSpPr>
        <p:spPr>
          <a:xfrm>
            <a:off x="9767697" y="3508270"/>
            <a:ext cx="8001" cy="1533423"/>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6219CD-1992-26C5-F6F4-8B6D478FA2CA}"/>
              </a:ext>
            </a:extLst>
          </p:cNvPr>
          <p:cNvCxnSpPr>
            <a:cxnSpLocks/>
            <a:stCxn id="14" idx="0"/>
            <a:endCxn id="36" idx="2"/>
          </p:cNvCxnSpPr>
          <p:nvPr/>
        </p:nvCxnSpPr>
        <p:spPr>
          <a:xfrm flipV="1">
            <a:off x="3558636" y="2188848"/>
            <a:ext cx="8001" cy="1048418"/>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C55A4C8-DE9B-F273-D0C4-82ABBCD7DB83}"/>
              </a:ext>
            </a:extLst>
          </p:cNvPr>
          <p:cNvCxnSpPr>
            <a:cxnSpLocks/>
            <a:stCxn id="29" idx="0"/>
            <a:endCxn id="39" idx="2"/>
          </p:cNvCxnSpPr>
          <p:nvPr/>
        </p:nvCxnSpPr>
        <p:spPr>
          <a:xfrm flipV="1">
            <a:off x="7698010" y="2186802"/>
            <a:ext cx="8001" cy="1050464"/>
          </a:xfrm>
          <a:prstGeom prst="straightConnector1">
            <a:avLst/>
          </a:prstGeom>
          <a:ln w="31750">
            <a:solidFill>
              <a:srgbClr val="BF2B3D"/>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52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 fill="hold"/>
                                        <p:tgtEl>
                                          <p:spTgt spid="11"/>
                                        </p:tgtEl>
                                        <p:attrNameLst>
                                          <p:attrName>ppt_w</p:attrName>
                                        </p:attrNameLst>
                                      </p:cBhvr>
                                      <p:tavLst>
                                        <p:tav tm="0">
                                          <p:val>
                                            <p:fltVal val="0"/>
                                          </p:val>
                                        </p:tav>
                                        <p:tav tm="100000">
                                          <p:val>
                                            <p:strVal val="#ppt_w"/>
                                          </p:val>
                                        </p:tav>
                                      </p:tavLst>
                                    </p:anim>
                                    <p:anim calcmode="lin" valueType="num">
                                      <p:cBhvr>
                                        <p:cTn id="8" dur="150" fill="hold"/>
                                        <p:tgtEl>
                                          <p:spTgt spid="11"/>
                                        </p:tgtEl>
                                        <p:attrNameLst>
                                          <p:attrName>ppt_h</p:attrName>
                                        </p:attrNameLst>
                                      </p:cBhvr>
                                      <p:tavLst>
                                        <p:tav tm="0">
                                          <p:val>
                                            <p:fltVal val="0"/>
                                          </p:val>
                                        </p:tav>
                                        <p:tav tm="100000">
                                          <p:val>
                                            <p:strVal val="#ppt_h"/>
                                          </p:val>
                                        </p:tav>
                                      </p:tavLst>
                                    </p:anim>
                                    <p:animEffect transition="in" filter="fade">
                                      <p:cBhvr>
                                        <p:cTn id="9" dur="150"/>
                                        <p:tgtEl>
                                          <p:spTgt spid="11"/>
                                        </p:tgtEl>
                                      </p:cBhvr>
                                    </p:animEffect>
                                  </p:childTnLst>
                                </p:cTn>
                              </p:par>
                            </p:childTnLst>
                          </p:cTn>
                        </p:par>
                        <p:par>
                          <p:cTn id="10" fill="hold">
                            <p:stCondLst>
                              <p:cond delay="150"/>
                            </p:stCondLst>
                            <p:childTnLst>
                              <p:par>
                                <p:cTn id="11" presetID="22" presetClass="entr" presetSubtype="1"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up)">
                                      <p:cBhvr>
                                        <p:cTn id="13" dur="250"/>
                                        <p:tgtEl>
                                          <p:spTgt spid="43"/>
                                        </p:tgtEl>
                                      </p:cBhvr>
                                    </p:animEffect>
                                  </p:childTnLst>
                                </p:cTn>
                              </p:par>
                            </p:childTnLst>
                          </p:cTn>
                        </p:par>
                        <p:par>
                          <p:cTn id="14" fill="hold">
                            <p:stCondLst>
                              <p:cond delay="400"/>
                            </p:stCondLst>
                            <p:childTnLst>
                              <p:par>
                                <p:cTn id="15" presetID="9"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2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50" fill="hold"/>
                                        <p:tgtEl>
                                          <p:spTgt spid="12"/>
                                        </p:tgtEl>
                                        <p:attrNameLst>
                                          <p:attrName>ppt_w</p:attrName>
                                        </p:attrNameLst>
                                      </p:cBhvr>
                                      <p:tavLst>
                                        <p:tav tm="0">
                                          <p:val>
                                            <p:fltVal val="0"/>
                                          </p:val>
                                        </p:tav>
                                        <p:tav tm="100000">
                                          <p:val>
                                            <p:strVal val="#ppt_w"/>
                                          </p:val>
                                        </p:tav>
                                      </p:tavLst>
                                    </p:anim>
                                    <p:anim calcmode="lin" valueType="num">
                                      <p:cBhvr>
                                        <p:cTn id="23" dur="150" fill="hold"/>
                                        <p:tgtEl>
                                          <p:spTgt spid="12"/>
                                        </p:tgtEl>
                                        <p:attrNameLst>
                                          <p:attrName>ppt_h</p:attrName>
                                        </p:attrNameLst>
                                      </p:cBhvr>
                                      <p:tavLst>
                                        <p:tav tm="0">
                                          <p:val>
                                            <p:fltVal val="0"/>
                                          </p:val>
                                        </p:tav>
                                        <p:tav tm="100000">
                                          <p:val>
                                            <p:strVal val="#ppt_h"/>
                                          </p:val>
                                        </p:tav>
                                      </p:tavLst>
                                    </p:anim>
                                    <p:animEffect transition="in" filter="fade">
                                      <p:cBhvr>
                                        <p:cTn id="24" dur="150"/>
                                        <p:tgtEl>
                                          <p:spTgt spid="12"/>
                                        </p:tgtEl>
                                      </p:cBhvr>
                                    </p:animEffect>
                                  </p:childTnLst>
                                </p:cTn>
                              </p:par>
                            </p:childTnLst>
                          </p:cTn>
                        </p:par>
                        <p:par>
                          <p:cTn id="25" fill="hold">
                            <p:stCondLst>
                              <p:cond delay="150"/>
                            </p:stCondLst>
                            <p:childTnLst>
                              <p:par>
                                <p:cTn id="26" presetID="22" presetClass="entr" presetSubtype="4"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250"/>
                                        <p:tgtEl>
                                          <p:spTgt spid="51"/>
                                        </p:tgtEl>
                                      </p:cBhvr>
                                    </p:animEffect>
                                  </p:childTnLst>
                                </p:cTn>
                              </p:par>
                            </p:childTnLst>
                          </p:cTn>
                        </p:par>
                        <p:par>
                          <p:cTn id="29" fill="hold">
                            <p:stCondLst>
                              <p:cond delay="400"/>
                            </p:stCondLst>
                            <p:childTnLst>
                              <p:par>
                                <p:cTn id="30" presetID="9"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2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50" fill="hold"/>
                                        <p:tgtEl>
                                          <p:spTgt spid="24"/>
                                        </p:tgtEl>
                                        <p:attrNameLst>
                                          <p:attrName>ppt_w</p:attrName>
                                        </p:attrNameLst>
                                      </p:cBhvr>
                                      <p:tavLst>
                                        <p:tav tm="0">
                                          <p:val>
                                            <p:fltVal val="0"/>
                                          </p:val>
                                        </p:tav>
                                        <p:tav tm="100000">
                                          <p:val>
                                            <p:strVal val="#ppt_w"/>
                                          </p:val>
                                        </p:tav>
                                      </p:tavLst>
                                    </p:anim>
                                    <p:anim calcmode="lin" valueType="num">
                                      <p:cBhvr>
                                        <p:cTn id="38" dur="150" fill="hold"/>
                                        <p:tgtEl>
                                          <p:spTgt spid="24"/>
                                        </p:tgtEl>
                                        <p:attrNameLst>
                                          <p:attrName>ppt_h</p:attrName>
                                        </p:attrNameLst>
                                      </p:cBhvr>
                                      <p:tavLst>
                                        <p:tav tm="0">
                                          <p:val>
                                            <p:fltVal val="0"/>
                                          </p:val>
                                        </p:tav>
                                        <p:tav tm="100000">
                                          <p:val>
                                            <p:strVal val="#ppt_h"/>
                                          </p:val>
                                        </p:tav>
                                      </p:tavLst>
                                    </p:anim>
                                    <p:animEffect transition="in" filter="fade">
                                      <p:cBhvr>
                                        <p:cTn id="39" dur="150"/>
                                        <p:tgtEl>
                                          <p:spTgt spid="24"/>
                                        </p:tgtEl>
                                      </p:cBhvr>
                                    </p:animEffect>
                                  </p:childTnLst>
                                </p:cTn>
                              </p:par>
                            </p:childTnLst>
                          </p:cTn>
                        </p:par>
                        <p:par>
                          <p:cTn id="40" fill="hold">
                            <p:stCondLst>
                              <p:cond delay="150"/>
                            </p:stCondLst>
                            <p:childTnLst>
                              <p:par>
                                <p:cTn id="41" presetID="22" presetClass="entr" presetSubtype="1"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up)">
                                      <p:cBhvr>
                                        <p:cTn id="43" dur="250"/>
                                        <p:tgtEl>
                                          <p:spTgt spid="45"/>
                                        </p:tgtEl>
                                      </p:cBhvr>
                                    </p:animEffect>
                                  </p:childTnLst>
                                </p:cTn>
                              </p:par>
                            </p:childTnLst>
                          </p:cTn>
                        </p:par>
                        <p:par>
                          <p:cTn id="44" fill="hold">
                            <p:stCondLst>
                              <p:cond delay="400"/>
                            </p:stCondLst>
                            <p:childTnLst>
                              <p:par>
                                <p:cTn id="45" presetID="9"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2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150" fill="hold"/>
                                        <p:tgtEl>
                                          <p:spTgt spid="27"/>
                                        </p:tgtEl>
                                        <p:attrNameLst>
                                          <p:attrName>ppt_w</p:attrName>
                                        </p:attrNameLst>
                                      </p:cBhvr>
                                      <p:tavLst>
                                        <p:tav tm="0">
                                          <p:val>
                                            <p:fltVal val="0"/>
                                          </p:val>
                                        </p:tav>
                                        <p:tav tm="100000">
                                          <p:val>
                                            <p:strVal val="#ppt_w"/>
                                          </p:val>
                                        </p:tav>
                                      </p:tavLst>
                                    </p:anim>
                                    <p:anim calcmode="lin" valueType="num">
                                      <p:cBhvr>
                                        <p:cTn id="53" dur="150" fill="hold"/>
                                        <p:tgtEl>
                                          <p:spTgt spid="27"/>
                                        </p:tgtEl>
                                        <p:attrNameLst>
                                          <p:attrName>ppt_h</p:attrName>
                                        </p:attrNameLst>
                                      </p:cBhvr>
                                      <p:tavLst>
                                        <p:tav tm="0">
                                          <p:val>
                                            <p:fltVal val="0"/>
                                          </p:val>
                                        </p:tav>
                                        <p:tav tm="100000">
                                          <p:val>
                                            <p:strVal val="#ppt_h"/>
                                          </p:val>
                                        </p:tav>
                                      </p:tavLst>
                                    </p:anim>
                                    <p:animEffect transition="in" filter="fade">
                                      <p:cBhvr>
                                        <p:cTn id="54" dur="150"/>
                                        <p:tgtEl>
                                          <p:spTgt spid="27"/>
                                        </p:tgtEl>
                                      </p:cBhvr>
                                    </p:animEffect>
                                  </p:childTnLst>
                                </p:cTn>
                              </p:par>
                            </p:childTnLst>
                          </p:cTn>
                        </p:par>
                        <p:par>
                          <p:cTn id="55" fill="hold">
                            <p:stCondLst>
                              <p:cond delay="150"/>
                            </p:stCondLst>
                            <p:childTnLst>
                              <p:par>
                                <p:cTn id="56" presetID="22" presetClass="entr" presetSubtype="4"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250"/>
                                        <p:tgtEl>
                                          <p:spTgt spid="54"/>
                                        </p:tgtEl>
                                      </p:cBhvr>
                                    </p:animEffect>
                                  </p:childTnLst>
                                </p:cTn>
                              </p:par>
                            </p:childTnLst>
                          </p:cTn>
                        </p:par>
                        <p:par>
                          <p:cTn id="59" fill="hold">
                            <p:stCondLst>
                              <p:cond delay="400"/>
                            </p:stCondLst>
                            <p:childTnLst>
                              <p:par>
                                <p:cTn id="60" presetID="9" presetClass="entr" presetSubtype="0"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150" fill="hold"/>
                                        <p:tgtEl>
                                          <p:spTgt spid="30"/>
                                        </p:tgtEl>
                                        <p:attrNameLst>
                                          <p:attrName>ppt_w</p:attrName>
                                        </p:attrNameLst>
                                      </p:cBhvr>
                                      <p:tavLst>
                                        <p:tav tm="0">
                                          <p:val>
                                            <p:fltVal val="0"/>
                                          </p:val>
                                        </p:tav>
                                        <p:tav tm="100000">
                                          <p:val>
                                            <p:strVal val="#ppt_w"/>
                                          </p:val>
                                        </p:tav>
                                      </p:tavLst>
                                    </p:anim>
                                    <p:anim calcmode="lin" valueType="num">
                                      <p:cBhvr>
                                        <p:cTn id="68" dur="150" fill="hold"/>
                                        <p:tgtEl>
                                          <p:spTgt spid="30"/>
                                        </p:tgtEl>
                                        <p:attrNameLst>
                                          <p:attrName>ppt_h</p:attrName>
                                        </p:attrNameLst>
                                      </p:cBhvr>
                                      <p:tavLst>
                                        <p:tav tm="0">
                                          <p:val>
                                            <p:fltVal val="0"/>
                                          </p:val>
                                        </p:tav>
                                        <p:tav tm="100000">
                                          <p:val>
                                            <p:strVal val="#ppt_h"/>
                                          </p:val>
                                        </p:tav>
                                      </p:tavLst>
                                    </p:anim>
                                    <p:animEffect transition="in" filter="fade">
                                      <p:cBhvr>
                                        <p:cTn id="69" dur="150"/>
                                        <p:tgtEl>
                                          <p:spTgt spid="30"/>
                                        </p:tgtEl>
                                      </p:cBhvr>
                                    </p:animEffect>
                                  </p:childTnLst>
                                </p:cTn>
                              </p:par>
                            </p:childTnLst>
                          </p:cTn>
                        </p:par>
                        <p:par>
                          <p:cTn id="70" fill="hold">
                            <p:stCondLst>
                              <p:cond delay="150"/>
                            </p:stCondLst>
                            <p:childTnLst>
                              <p:par>
                                <p:cTn id="71" presetID="22" presetClass="entr" presetSubtype="1" fill="hold"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up)">
                                      <p:cBhvr>
                                        <p:cTn id="73" dur="250"/>
                                        <p:tgtEl>
                                          <p:spTgt spid="48"/>
                                        </p:tgtEl>
                                      </p:cBhvr>
                                    </p:animEffect>
                                  </p:childTnLst>
                                </p:cTn>
                              </p:par>
                            </p:childTnLst>
                          </p:cTn>
                        </p:par>
                        <p:par>
                          <p:cTn id="74" fill="hold">
                            <p:stCondLst>
                              <p:cond delay="400"/>
                            </p:stCondLst>
                            <p:childTnLst>
                              <p:par>
                                <p:cTn id="75" presetID="9"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dissolve">
                                      <p:cBhvr>
                                        <p:cTn id="77" dur="2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5EFAF-1FB6-07EE-1E91-92B941B869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75C42F-F7E6-CB2E-3758-C8A71434AEBC}"/>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Optimising Ambulance Allocations in Jakarta</a:t>
            </a:r>
          </a:p>
        </p:txBody>
      </p:sp>
      <p:pic>
        <p:nvPicPr>
          <p:cNvPr id="4" name="Picture 3">
            <a:extLst>
              <a:ext uri="{FF2B5EF4-FFF2-40B4-BE49-F238E27FC236}">
                <a16:creationId xmlns:a16="http://schemas.microsoft.com/office/drawing/2014/main" id="{0456EB0F-0447-8FF8-C65E-03F5C5EA3377}"/>
              </a:ext>
            </a:extLst>
          </p:cNvPr>
          <p:cNvPicPr>
            <a:picLocks noChangeAspect="1"/>
          </p:cNvPicPr>
          <p:nvPr/>
        </p:nvPicPr>
        <p:blipFill>
          <a:blip r:embed="rId2"/>
          <a:stretch>
            <a:fillRect/>
          </a:stretch>
        </p:blipFill>
        <p:spPr>
          <a:xfrm>
            <a:off x="1628862" y="1370497"/>
            <a:ext cx="8934276" cy="4868071"/>
          </a:xfrm>
          <a:prstGeom prst="rect">
            <a:avLst/>
          </a:prstGeom>
        </p:spPr>
      </p:pic>
    </p:spTree>
    <p:extLst>
      <p:ext uri="{BB962C8B-B14F-4D97-AF65-F5344CB8AC3E}">
        <p14:creationId xmlns:p14="http://schemas.microsoft.com/office/powerpoint/2010/main" val="204983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4931-2A3A-3336-EE6F-DFF618C9AB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087C0B-8FFC-9FA5-1E9F-56EF4131068D}"/>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What is a model?</a:t>
            </a:r>
          </a:p>
        </p:txBody>
      </p:sp>
      <p:pic>
        <p:nvPicPr>
          <p:cNvPr id="4098" name="Picture 2" descr="How to Make An Impressive Architecture Model? Your complete guide -  Arch2O.com">
            <a:extLst>
              <a:ext uri="{FF2B5EF4-FFF2-40B4-BE49-F238E27FC236}">
                <a16:creationId xmlns:a16="http://schemas.microsoft.com/office/drawing/2014/main" id="{C233DB44-3579-26DA-62AA-7CF98726A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808" y="1330567"/>
            <a:ext cx="5531345" cy="37018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ities: Skylines: How to Connect Highways">
            <a:extLst>
              <a:ext uri="{FF2B5EF4-FFF2-40B4-BE49-F238E27FC236}">
                <a16:creationId xmlns:a16="http://schemas.microsoft.com/office/drawing/2014/main" id="{D186CC2B-D362-29E4-2551-47C13A9D6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47" y="1330567"/>
            <a:ext cx="5727290" cy="28636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8D56A5-2B14-E88F-1A1B-533C82BF972D}"/>
                  </a:ext>
                </a:extLst>
              </p:cNvPr>
              <p:cNvSpPr txBox="1"/>
              <p:nvPr/>
            </p:nvSpPr>
            <p:spPr>
              <a:xfrm>
                <a:off x="1074113" y="4796438"/>
                <a:ext cx="4065152" cy="11817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GB" sz="4000" b="0" i="1" smtClean="0">
                              <a:latin typeface="Cambria Math" panose="02040503050406030204" pitchFamily="18" charset="0"/>
                            </a:rPr>
                            <m:t>𝑑𝑃</m:t>
                          </m:r>
                        </m:num>
                        <m:den>
                          <m:r>
                            <a:rPr lang="en-GB" sz="4000" b="0" i="1" smtClean="0">
                              <a:latin typeface="Cambria Math" panose="02040503050406030204" pitchFamily="18" charset="0"/>
                            </a:rPr>
                            <m:t>𝑑𝑡</m:t>
                          </m:r>
                        </m:den>
                      </m:f>
                      <m:r>
                        <a:rPr lang="en-GB" sz="4000" b="0" i="1" smtClean="0">
                          <a:latin typeface="Cambria Math" panose="02040503050406030204" pitchFamily="18" charset="0"/>
                        </a:rPr>
                        <m:t>=</m:t>
                      </m:r>
                      <m:r>
                        <a:rPr lang="en-GB" sz="4000" b="0" i="1" smtClean="0">
                          <a:latin typeface="Cambria Math" panose="02040503050406030204" pitchFamily="18" charset="0"/>
                        </a:rPr>
                        <m:t>𝑘𝑃</m:t>
                      </m:r>
                      <m:d>
                        <m:dPr>
                          <m:ctrlPr>
                            <a:rPr lang="en-GB" sz="4000" b="0" i="1" smtClean="0">
                              <a:latin typeface="Cambria Math" panose="02040503050406030204" pitchFamily="18" charset="0"/>
                            </a:rPr>
                          </m:ctrlPr>
                        </m:dPr>
                        <m:e>
                          <m:r>
                            <a:rPr lang="en-GB" sz="4000" b="0" i="1" smtClean="0">
                              <a:latin typeface="Cambria Math" panose="02040503050406030204" pitchFamily="18" charset="0"/>
                            </a:rPr>
                            <m:t>1 − </m:t>
                          </m:r>
                          <m:f>
                            <m:fPr>
                              <m:ctrlPr>
                                <a:rPr lang="en-GB" sz="4000" b="0" i="1" smtClean="0">
                                  <a:latin typeface="Cambria Math" panose="02040503050406030204" pitchFamily="18" charset="0"/>
                                </a:rPr>
                              </m:ctrlPr>
                            </m:fPr>
                            <m:num>
                              <m:r>
                                <a:rPr lang="en-GB" sz="4000" b="0" i="1" smtClean="0">
                                  <a:latin typeface="Cambria Math" panose="02040503050406030204" pitchFamily="18" charset="0"/>
                                </a:rPr>
                                <m:t>𝑃</m:t>
                              </m:r>
                            </m:num>
                            <m:den>
                              <m:r>
                                <a:rPr lang="en-GB" sz="4000" b="0" i="1" smtClean="0">
                                  <a:latin typeface="Cambria Math" panose="02040503050406030204" pitchFamily="18" charset="0"/>
                                </a:rPr>
                                <m:t>𝐿</m:t>
                              </m:r>
                            </m:den>
                          </m:f>
                        </m:e>
                      </m:d>
                    </m:oMath>
                  </m:oMathPara>
                </a14:m>
                <a:endParaRPr lang="en-US" sz="4000" dirty="0"/>
              </a:p>
            </p:txBody>
          </p:sp>
        </mc:Choice>
        <mc:Fallback xmlns="">
          <p:sp>
            <p:nvSpPr>
              <p:cNvPr id="3" name="TextBox 2">
                <a:extLst>
                  <a:ext uri="{FF2B5EF4-FFF2-40B4-BE49-F238E27FC236}">
                    <a16:creationId xmlns:a16="http://schemas.microsoft.com/office/drawing/2014/main" id="{EB8D56A5-2B14-E88F-1A1B-533C82BF972D}"/>
                  </a:ext>
                </a:extLst>
              </p:cNvPr>
              <p:cNvSpPr txBox="1">
                <a:spLocks noRot="1" noChangeAspect="1" noMove="1" noResize="1" noEditPoints="1" noAdjustHandles="1" noChangeArrowheads="1" noChangeShapeType="1" noTextEdit="1"/>
              </p:cNvSpPr>
              <p:nvPr/>
            </p:nvSpPr>
            <p:spPr>
              <a:xfrm>
                <a:off x="1074113" y="4796438"/>
                <a:ext cx="4065152" cy="1181798"/>
              </a:xfrm>
              <a:prstGeom prst="rect">
                <a:avLst/>
              </a:prstGeom>
              <a:blipFill>
                <a:blip r:embed="rId4"/>
                <a:stretch>
                  <a:fillRect l="-2804" t="-2128" b="-14894"/>
                </a:stretch>
              </a:blipFill>
            </p:spPr>
            <p:txBody>
              <a:bodyPr/>
              <a:lstStyle/>
              <a:p>
                <a:r>
                  <a:rPr lang="en-US">
                    <a:noFill/>
                  </a:rPr>
                  <a:t> </a:t>
                </a:r>
              </a:p>
            </p:txBody>
          </p:sp>
        </mc:Fallback>
      </mc:AlternateContent>
    </p:spTree>
    <p:extLst>
      <p:ext uri="{BB962C8B-B14F-4D97-AF65-F5344CB8AC3E}">
        <p14:creationId xmlns:p14="http://schemas.microsoft.com/office/powerpoint/2010/main" val="171989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1B95-CF2D-0F60-B33A-1F26BC1202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E32572-B8EB-447D-75E7-1F7ABB6F90BA}"/>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Why Python?</a:t>
            </a:r>
          </a:p>
        </p:txBody>
      </p:sp>
      <p:pic>
        <p:nvPicPr>
          <p:cNvPr id="4" name="Picture 3">
            <a:extLst>
              <a:ext uri="{FF2B5EF4-FFF2-40B4-BE49-F238E27FC236}">
                <a16:creationId xmlns:a16="http://schemas.microsoft.com/office/drawing/2014/main" id="{14DBB22C-59ED-4D64-8E85-D0FEBF7418E3}"/>
              </a:ext>
            </a:extLst>
          </p:cNvPr>
          <p:cNvPicPr>
            <a:picLocks noChangeAspect="1"/>
          </p:cNvPicPr>
          <p:nvPr/>
        </p:nvPicPr>
        <p:blipFill>
          <a:blip r:embed="rId2"/>
          <a:stretch>
            <a:fillRect/>
          </a:stretch>
        </p:blipFill>
        <p:spPr>
          <a:xfrm>
            <a:off x="4305435" y="4225671"/>
            <a:ext cx="7734300" cy="2603500"/>
          </a:xfrm>
          <a:prstGeom prst="rect">
            <a:avLst/>
          </a:prstGeom>
        </p:spPr>
      </p:pic>
      <p:sp>
        <p:nvSpPr>
          <p:cNvPr id="5" name="TextBox 4">
            <a:extLst>
              <a:ext uri="{FF2B5EF4-FFF2-40B4-BE49-F238E27FC236}">
                <a16:creationId xmlns:a16="http://schemas.microsoft.com/office/drawing/2014/main" id="{2C4CAB25-AB7E-1020-8275-3E990A5AB480}"/>
              </a:ext>
            </a:extLst>
          </p:cNvPr>
          <p:cNvSpPr txBox="1"/>
          <p:nvPr/>
        </p:nvSpPr>
        <p:spPr>
          <a:xfrm>
            <a:off x="7040707" y="261065"/>
            <a:ext cx="4741332" cy="400109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3400" dirty="0">
                <a:latin typeface="+mj-lt"/>
              </a:rPr>
              <a:t>Open source</a:t>
            </a:r>
          </a:p>
          <a:p>
            <a:pPr marL="285750" indent="-285750">
              <a:spcBef>
                <a:spcPts val="600"/>
              </a:spcBef>
              <a:spcAft>
                <a:spcPts val="600"/>
              </a:spcAft>
              <a:buFont typeface="Arial" panose="020B0604020202020204" pitchFamily="34" charset="0"/>
              <a:buChar char="•"/>
            </a:pPr>
            <a:r>
              <a:rPr lang="en-US" sz="3400" dirty="0">
                <a:latin typeface="+mj-lt"/>
              </a:rPr>
              <a:t>Free</a:t>
            </a:r>
          </a:p>
          <a:p>
            <a:pPr marL="285750" indent="-285750">
              <a:spcBef>
                <a:spcPts val="600"/>
              </a:spcBef>
              <a:spcAft>
                <a:spcPts val="600"/>
              </a:spcAft>
              <a:buFont typeface="Arial" panose="020B0604020202020204" pitchFamily="34" charset="0"/>
              <a:buChar char="•"/>
            </a:pPr>
            <a:r>
              <a:rPr lang="en-US" sz="3400" dirty="0">
                <a:latin typeface="+mj-lt"/>
              </a:rPr>
              <a:t>Transparent</a:t>
            </a:r>
          </a:p>
          <a:p>
            <a:pPr marL="285750" indent="-285750">
              <a:spcBef>
                <a:spcPts val="600"/>
              </a:spcBef>
              <a:spcAft>
                <a:spcPts val="600"/>
              </a:spcAft>
              <a:buFont typeface="Arial" panose="020B0604020202020204" pitchFamily="34" charset="0"/>
              <a:buChar char="•"/>
            </a:pPr>
            <a:r>
              <a:rPr lang="en-US" sz="3400" dirty="0">
                <a:latin typeface="+mj-lt"/>
              </a:rPr>
              <a:t>Reproducible</a:t>
            </a:r>
          </a:p>
          <a:p>
            <a:pPr marL="285750" indent="-285750">
              <a:spcBef>
                <a:spcPts val="600"/>
              </a:spcBef>
              <a:spcAft>
                <a:spcPts val="600"/>
              </a:spcAft>
              <a:buFont typeface="Arial" panose="020B0604020202020204" pitchFamily="34" charset="0"/>
              <a:buChar char="•"/>
            </a:pPr>
            <a:r>
              <a:rPr lang="en-US" sz="3400" dirty="0">
                <a:latin typeface="+mj-lt"/>
              </a:rPr>
              <a:t>Sustainable</a:t>
            </a:r>
          </a:p>
          <a:p>
            <a:pPr marL="285750" indent="-285750">
              <a:spcBef>
                <a:spcPts val="600"/>
              </a:spcBef>
              <a:spcAft>
                <a:spcPts val="600"/>
              </a:spcAft>
              <a:buFont typeface="Arial" panose="020B0604020202020204" pitchFamily="34" charset="0"/>
              <a:buChar char="•"/>
            </a:pPr>
            <a:r>
              <a:rPr lang="en-US" sz="3400" dirty="0">
                <a:latin typeface="+mj-lt"/>
              </a:rPr>
              <a:t>Integrated &amp; Modular</a:t>
            </a:r>
          </a:p>
        </p:txBody>
      </p:sp>
      <p:sp>
        <p:nvSpPr>
          <p:cNvPr id="8" name="Oval 7">
            <a:extLst>
              <a:ext uri="{FF2B5EF4-FFF2-40B4-BE49-F238E27FC236}">
                <a16:creationId xmlns:a16="http://schemas.microsoft.com/office/drawing/2014/main" id="{BF58ACE5-3EF3-16F1-E955-050203D4BFE1}"/>
              </a:ext>
            </a:extLst>
          </p:cNvPr>
          <p:cNvSpPr/>
          <p:nvPr/>
        </p:nvSpPr>
        <p:spPr>
          <a:xfrm>
            <a:off x="586440" y="1533158"/>
            <a:ext cx="4368800" cy="1517226"/>
          </a:xfrm>
          <a:prstGeom prst="ellipse">
            <a:avLst/>
          </a:prstGeom>
        </p:spPr>
        <p:style>
          <a:lnRef idx="0">
            <a:schemeClr val="accent4">
              <a:hueOff val="0"/>
              <a:satOff val="0"/>
              <a:lumOff val="0"/>
              <a:alphaOff val="0"/>
            </a:schemeClr>
          </a:lnRef>
          <a:fillRef idx="1">
            <a:schemeClr val="accent4">
              <a:tint val="50000"/>
              <a:alpha val="40000"/>
              <a:hueOff val="0"/>
              <a:satOff val="0"/>
              <a:lumOff val="0"/>
              <a:alphaOff val="0"/>
            </a:schemeClr>
          </a:fillRef>
          <a:effectRef idx="0">
            <a:schemeClr val="accent4">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Down Arrow 8">
            <a:extLst>
              <a:ext uri="{FF2B5EF4-FFF2-40B4-BE49-F238E27FC236}">
                <a16:creationId xmlns:a16="http://schemas.microsoft.com/office/drawing/2014/main" id="{EB42F559-0E51-B05E-3D72-A1E5FAEEF201}"/>
              </a:ext>
            </a:extLst>
          </p:cNvPr>
          <p:cNvSpPr/>
          <p:nvPr/>
        </p:nvSpPr>
        <p:spPr>
          <a:xfrm>
            <a:off x="2354280" y="5248331"/>
            <a:ext cx="846666" cy="541866"/>
          </a:xfrm>
          <a:prstGeom prst="downArrow">
            <a:avLst/>
          </a:prstGeom>
        </p:spPr>
        <p:style>
          <a:lnRef idx="2">
            <a:schemeClr val="lt1">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a:extLst>
              <a:ext uri="{FF2B5EF4-FFF2-40B4-BE49-F238E27FC236}">
                <a16:creationId xmlns:a16="http://schemas.microsoft.com/office/drawing/2014/main" id="{15F04D0C-E3C2-1316-3716-0B351019DE80}"/>
              </a:ext>
            </a:extLst>
          </p:cNvPr>
          <p:cNvSpPr/>
          <p:nvPr/>
        </p:nvSpPr>
        <p:spPr>
          <a:xfrm>
            <a:off x="745613" y="5681825"/>
            <a:ext cx="4064000" cy="1016000"/>
          </a:xfrm>
          <a:custGeom>
            <a:avLst/>
            <a:gdLst>
              <a:gd name="connsiteX0" fmla="*/ 0 w 4064000"/>
              <a:gd name="connsiteY0" fmla="*/ 0 h 1016000"/>
              <a:gd name="connsiteX1" fmla="*/ 4064000 w 4064000"/>
              <a:gd name="connsiteY1" fmla="*/ 0 h 1016000"/>
              <a:gd name="connsiteX2" fmla="*/ 4064000 w 4064000"/>
              <a:gd name="connsiteY2" fmla="*/ 1016000 h 1016000"/>
              <a:gd name="connsiteX3" fmla="*/ 0 w 4064000"/>
              <a:gd name="connsiteY3" fmla="*/ 1016000 h 1016000"/>
              <a:gd name="connsiteX4" fmla="*/ 0 w 4064000"/>
              <a:gd name="connsiteY4" fmla="*/ 0 h 1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016000">
                <a:moveTo>
                  <a:pt x="0" y="0"/>
                </a:moveTo>
                <a:lnTo>
                  <a:pt x="4064000" y="0"/>
                </a:lnTo>
                <a:lnTo>
                  <a:pt x="4064000" y="1016000"/>
                </a:lnTo>
                <a:lnTo>
                  <a:pt x="0" y="1016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accent5">
                    <a:lumMod val="50000"/>
                  </a:schemeClr>
                </a:solidFill>
                <a:latin typeface="+mj-lt"/>
              </a:rPr>
              <a:t>Methodology</a:t>
            </a:r>
          </a:p>
        </p:txBody>
      </p:sp>
      <p:sp>
        <p:nvSpPr>
          <p:cNvPr id="11" name="Freeform 10">
            <a:extLst>
              <a:ext uri="{FF2B5EF4-FFF2-40B4-BE49-F238E27FC236}">
                <a16:creationId xmlns:a16="http://schemas.microsoft.com/office/drawing/2014/main" id="{1BC93A41-9C07-951F-2D6E-33154B5F4301}"/>
              </a:ext>
            </a:extLst>
          </p:cNvPr>
          <p:cNvSpPr/>
          <p:nvPr/>
        </p:nvSpPr>
        <p:spPr>
          <a:xfrm>
            <a:off x="2174787" y="3167563"/>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2235" tIns="242235" rIns="242235" bIns="24223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accent5">
                    <a:lumMod val="50000"/>
                  </a:schemeClr>
                </a:solidFill>
              </a:rPr>
              <a:t>Optimisation</a:t>
            </a:r>
          </a:p>
        </p:txBody>
      </p:sp>
      <p:sp>
        <p:nvSpPr>
          <p:cNvPr id="12" name="Freeform 11">
            <a:extLst>
              <a:ext uri="{FF2B5EF4-FFF2-40B4-BE49-F238E27FC236}">
                <a16:creationId xmlns:a16="http://schemas.microsoft.com/office/drawing/2014/main" id="{BBBF6A54-2877-2B8D-C515-5BF91F291E14}"/>
              </a:ext>
            </a:extLst>
          </p:cNvPr>
          <p:cNvSpPr/>
          <p:nvPr/>
        </p:nvSpPr>
        <p:spPr>
          <a:xfrm>
            <a:off x="1084280" y="2024225"/>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7315" tIns="247315" rIns="247315" bIns="247315" numCol="1" spcCol="1270" anchor="ctr" anchorCtr="0">
            <a:noAutofit/>
          </a:bodyPr>
          <a:lstStyle/>
          <a:p>
            <a:pPr marL="0" lvl="0" indent="0" algn="ctr" defTabSz="844550">
              <a:lnSpc>
                <a:spcPct val="90000"/>
              </a:lnSpc>
              <a:spcBef>
                <a:spcPct val="0"/>
              </a:spcBef>
              <a:spcAft>
                <a:spcPct val="35000"/>
              </a:spcAft>
              <a:buNone/>
            </a:pPr>
            <a:r>
              <a:rPr lang="en-GB" sz="1850" kern="1200" dirty="0">
                <a:solidFill>
                  <a:schemeClr val="accent5">
                    <a:lumMod val="50000"/>
                  </a:schemeClr>
                </a:solidFill>
                <a:latin typeface="+mj-lt"/>
              </a:rPr>
              <a:t>Simulation</a:t>
            </a:r>
          </a:p>
        </p:txBody>
      </p:sp>
      <p:sp>
        <p:nvSpPr>
          <p:cNvPr id="13" name="Freeform 12">
            <a:extLst>
              <a:ext uri="{FF2B5EF4-FFF2-40B4-BE49-F238E27FC236}">
                <a16:creationId xmlns:a16="http://schemas.microsoft.com/office/drawing/2014/main" id="{F28348B5-19C0-85F8-991C-7F1D2B1ED4DD}"/>
              </a:ext>
            </a:extLst>
          </p:cNvPr>
          <p:cNvSpPr/>
          <p:nvPr/>
        </p:nvSpPr>
        <p:spPr>
          <a:xfrm>
            <a:off x="2642147" y="1655755"/>
            <a:ext cx="1524000" cy="1524000"/>
          </a:xfrm>
          <a:custGeom>
            <a:avLst/>
            <a:gdLst>
              <a:gd name="connsiteX0" fmla="*/ 0 w 1524000"/>
              <a:gd name="connsiteY0" fmla="*/ 762000 h 1524000"/>
              <a:gd name="connsiteX1" fmla="*/ 762000 w 1524000"/>
              <a:gd name="connsiteY1" fmla="*/ 0 h 1524000"/>
              <a:gd name="connsiteX2" fmla="*/ 1524000 w 1524000"/>
              <a:gd name="connsiteY2" fmla="*/ 762000 h 1524000"/>
              <a:gd name="connsiteX3" fmla="*/ 762000 w 1524000"/>
              <a:gd name="connsiteY3" fmla="*/ 1524000 h 1524000"/>
              <a:gd name="connsiteX4" fmla="*/ 0 w 1524000"/>
              <a:gd name="connsiteY4" fmla="*/ 7620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1524000">
                <a:moveTo>
                  <a:pt x="0" y="762000"/>
                </a:moveTo>
                <a:cubicBezTo>
                  <a:pt x="0" y="341159"/>
                  <a:pt x="341159" y="0"/>
                  <a:pt x="762000" y="0"/>
                </a:cubicBezTo>
                <a:cubicBezTo>
                  <a:pt x="1182841" y="0"/>
                  <a:pt x="1524000" y="341159"/>
                  <a:pt x="1524000" y="762000"/>
                </a:cubicBezTo>
                <a:cubicBezTo>
                  <a:pt x="1524000" y="1182841"/>
                  <a:pt x="1182841" y="1524000"/>
                  <a:pt x="762000" y="1524000"/>
                </a:cubicBezTo>
                <a:cubicBezTo>
                  <a:pt x="341159" y="1524000"/>
                  <a:pt x="0" y="1182841"/>
                  <a:pt x="0" y="7620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4775" tIns="244775" rIns="244775" bIns="244775"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accent5">
                    <a:lumMod val="50000"/>
                  </a:schemeClr>
                </a:solidFill>
              </a:rPr>
              <a:t>Pre- and post- data processing</a:t>
            </a:r>
          </a:p>
        </p:txBody>
      </p:sp>
      <p:sp>
        <p:nvSpPr>
          <p:cNvPr id="14" name="Shape 13">
            <a:extLst>
              <a:ext uri="{FF2B5EF4-FFF2-40B4-BE49-F238E27FC236}">
                <a16:creationId xmlns:a16="http://schemas.microsoft.com/office/drawing/2014/main" id="{02A3FB36-7FE3-C284-86C6-7C82D3E2CF0F}"/>
              </a:ext>
            </a:extLst>
          </p:cNvPr>
          <p:cNvSpPr/>
          <p:nvPr/>
        </p:nvSpPr>
        <p:spPr>
          <a:xfrm>
            <a:off x="409961" y="1331660"/>
            <a:ext cx="4741333" cy="3793066"/>
          </a:xfrm>
          <a:prstGeom prst="funnel">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32819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7B2A-2C9D-89CB-DF50-10BD24BA06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88FE3C-17D6-954D-0DD0-C8F106E338A7}"/>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Law of Large Numbers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C36D7E-1E3A-8525-DA7D-91BDFFE49E26}"/>
                  </a:ext>
                </a:extLst>
              </p:cNvPr>
              <p:cNvSpPr txBox="1"/>
              <p:nvPr/>
            </p:nvSpPr>
            <p:spPr>
              <a:xfrm>
                <a:off x="358847" y="1431274"/>
                <a:ext cx="11056405" cy="2632900"/>
              </a:xfrm>
              <a:prstGeom prst="rect">
                <a:avLst/>
              </a:prstGeom>
              <a:noFill/>
            </p:spPr>
            <p:txBody>
              <a:bodyPr wrap="square" rtlCol="0">
                <a:spAutoFit/>
              </a:bodyPr>
              <a:lstStyle/>
              <a:p>
                <a:r>
                  <a:rPr lang="en-US" sz="2400" dirty="0">
                    <a:latin typeface="+mj-lt"/>
                  </a:rPr>
                  <a:t>Given </a:t>
                </a:r>
                <a14:m>
                  <m:oMath xmlns:m="http://schemas.openxmlformats.org/officeDocument/2006/math">
                    <m:r>
                      <a:rPr lang="en-GB" sz="2400" b="0" i="1" smtClean="0">
                        <a:latin typeface="Cambria Math" panose="02040503050406030204" pitchFamily="18" charset="0"/>
                      </a:rPr>
                      <m:t>𝑛</m:t>
                    </m:r>
                  </m:oMath>
                </a14:m>
                <a:r>
                  <a:rPr lang="en-US" sz="2400" dirty="0">
                    <a:latin typeface="+mj-lt"/>
                  </a:rPr>
                  <a:t> independent and identically distributed random variables </a:t>
                </a:r>
                <a14:m>
                  <m:oMath xmlns:m="http://schemas.openxmlformats.org/officeDocument/2006/math">
                    <m:sSub>
                      <m:sSubPr>
                        <m:ctrlPr>
                          <a:rPr lang="en-US" sz="240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 …,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𝑛</m:t>
                        </m:r>
                      </m:sub>
                    </m:sSub>
                  </m:oMath>
                </a14:m>
                <a:r>
                  <a:rPr lang="en-US" sz="2400" dirty="0">
                    <a:latin typeface="+mj-lt"/>
                  </a:rPr>
                  <a:t>, all with expected value </a:t>
                </a:r>
                <a14:m>
                  <m:oMath xmlns:m="http://schemas.openxmlformats.org/officeDocument/2006/math">
                    <m:r>
                      <a:rPr lang="en-US" sz="2400" i="1" smtClean="0">
                        <a:latin typeface="Cambria Math" panose="02040503050406030204" pitchFamily="18" charset="0"/>
                        <a:ea typeface="Cambria Math" panose="02040503050406030204" pitchFamily="18" charset="0"/>
                      </a:rPr>
                      <m:t>𝜇</m:t>
                    </m:r>
                  </m:oMath>
                </a14:m>
                <a:r>
                  <a:rPr lang="en-US" sz="2400" dirty="0">
                    <a:latin typeface="+mj-lt"/>
                  </a:rPr>
                  <a:t> the sample average</a:t>
                </a:r>
              </a:p>
              <a:p>
                <a:endParaRPr lang="en-US" sz="2400" dirty="0">
                  <a:latin typeface="+mj-lt"/>
                </a:endParaRPr>
              </a:p>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sSub>
                            <m:sSubPr>
                              <m:ctrlPr>
                                <a:rPr lang="en-US" sz="240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𝑛</m:t>
                              </m:r>
                            </m:sub>
                          </m:sSub>
                        </m:e>
                      </m:acc>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1</m:t>
                          </m:r>
                        </m:num>
                        <m:den>
                          <m:r>
                            <a:rPr lang="en-GB" sz="2400" b="0" i="1" smtClean="0">
                              <a:latin typeface="Cambria Math" panose="02040503050406030204" pitchFamily="18" charset="0"/>
                            </a:rPr>
                            <m:t>𝑛</m:t>
                          </m:r>
                        </m:den>
                      </m:f>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𝑛</m:t>
                              </m:r>
                            </m:sub>
                          </m:sSub>
                        </m:e>
                      </m:d>
                    </m:oMath>
                  </m:oMathPara>
                </a14:m>
                <a:endParaRPr lang="en-GB" sz="2400" b="0" dirty="0">
                  <a:latin typeface="+mj-lt"/>
                </a:endParaRPr>
              </a:p>
              <a:p>
                <a:endParaRPr lang="en-US" sz="2400" dirty="0">
                  <a:latin typeface="+mj-lt"/>
                </a:endParaRPr>
              </a:p>
              <a:p>
                <a:r>
                  <a:rPr lang="en-US" sz="2400" dirty="0">
                    <a:latin typeface="+mj-lt"/>
                  </a:rPr>
                  <a:t>converges to the expected value: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i="1" smtClean="0">
                                <a:latin typeface="Cambria Math" panose="02040503050406030204" pitchFamily="18" charset="0"/>
                              </a:rPr>
                            </m:ctrlPr>
                          </m:sSubPr>
                          <m:e>
                            <m:r>
                              <a:rPr lang="en-GB" sz="2400" b="0" i="1" smtClean="0">
                                <a:latin typeface="Cambria Math" panose="02040503050406030204" pitchFamily="18" charset="0"/>
                              </a:rPr>
                              <m:t>𝑋</m:t>
                            </m:r>
                          </m:e>
                          <m:sub>
                            <m:r>
                              <a:rPr lang="en-GB" sz="2400" b="0" i="1" smtClean="0">
                                <a:latin typeface="Cambria Math" panose="02040503050406030204" pitchFamily="18" charset="0"/>
                              </a:rPr>
                              <m:t>𝑛</m:t>
                            </m:r>
                          </m:sub>
                        </m:sSub>
                      </m:e>
                    </m:acc>
                    <m:r>
                      <a:rPr lang="en-US" sz="2400" i="1" smtClean="0">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𝜇</m:t>
                    </m:r>
                  </m:oMath>
                </a14:m>
                <a:r>
                  <a:rPr lang="en-US" sz="2400" dirty="0">
                    <a:latin typeface="+mj-lt"/>
                  </a:rPr>
                  <a:t> as </a:t>
                </a:r>
                <a14:m>
                  <m:oMath xmlns:m="http://schemas.openxmlformats.org/officeDocument/2006/math">
                    <m:r>
                      <a:rPr lang="en-GB" sz="2400" b="0" i="1" smtClean="0">
                        <a:latin typeface="Cambria Math" panose="02040503050406030204" pitchFamily="18" charset="0"/>
                      </a:rPr>
                      <m:t>𝑛</m:t>
                    </m:r>
                    <m:r>
                      <a:rPr lang="en-GB" sz="2400" b="0" i="1" smtClean="0">
                        <a:latin typeface="Cambria Math" panose="02040503050406030204" pitchFamily="18" charset="0"/>
                        <a:ea typeface="Cambria Math" panose="02040503050406030204" pitchFamily="18" charset="0"/>
                      </a:rPr>
                      <m:t>→∞</m:t>
                    </m:r>
                  </m:oMath>
                </a14:m>
                <a:r>
                  <a:rPr lang="en-US" sz="2400" dirty="0">
                    <a:latin typeface="+mj-lt"/>
                  </a:rPr>
                  <a:t>.</a:t>
                </a:r>
              </a:p>
            </p:txBody>
          </p:sp>
        </mc:Choice>
        <mc:Fallback xmlns="">
          <p:sp>
            <p:nvSpPr>
              <p:cNvPr id="3" name="TextBox 2">
                <a:extLst>
                  <a:ext uri="{FF2B5EF4-FFF2-40B4-BE49-F238E27FC236}">
                    <a16:creationId xmlns:a16="http://schemas.microsoft.com/office/drawing/2014/main" id="{B5C36D7E-1E3A-8525-DA7D-91BDFFE49E26}"/>
                  </a:ext>
                </a:extLst>
              </p:cNvPr>
              <p:cNvSpPr txBox="1">
                <a:spLocks noRot="1" noChangeAspect="1" noMove="1" noResize="1" noEditPoints="1" noAdjustHandles="1" noChangeArrowheads="1" noChangeShapeType="1" noTextEdit="1"/>
              </p:cNvSpPr>
              <p:nvPr/>
            </p:nvSpPr>
            <p:spPr>
              <a:xfrm>
                <a:off x="358847" y="1431274"/>
                <a:ext cx="11056405" cy="2632900"/>
              </a:xfrm>
              <a:prstGeom prst="rect">
                <a:avLst/>
              </a:prstGeom>
              <a:blipFill>
                <a:blip r:embed="rId2"/>
                <a:stretch>
                  <a:fillRect l="-917" t="-1435" b="-3828"/>
                </a:stretch>
              </a:blipFill>
            </p:spPr>
            <p:txBody>
              <a:bodyPr/>
              <a:lstStyle/>
              <a:p>
                <a:r>
                  <a:rPr lang="en-US">
                    <a:noFill/>
                  </a:rPr>
                  <a:t> </a:t>
                </a:r>
              </a:p>
            </p:txBody>
          </p:sp>
        </mc:Fallback>
      </mc:AlternateContent>
    </p:spTree>
    <p:extLst>
      <p:ext uri="{BB962C8B-B14F-4D97-AF65-F5344CB8AC3E}">
        <p14:creationId xmlns:p14="http://schemas.microsoft.com/office/powerpoint/2010/main" val="1103143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5E326-18C6-FE92-8ED5-13489E3DCF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CEAB91-7F2E-0D0F-1F41-613078FEEC78}"/>
              </a:ext>
            </a:extLst>
          </p:cNvPr>
          <p:cNvSpPr txBox="1"/>
          <p:nvPr/>
        </p:nvSpPr>
        <p:spPr>
          <a:xfrm>
            <a:off x="358847" y="325152"/>
            <a:ext cx="11177477" cy="769441"/>
          </a:xfrm>
          <a:prstGeom prst="rect">
            <a:avLst/>
          </a:prstGeom>
          <a:noFill/>
        </p:spPr>
        <p:txBody>
          <a:bodyPr wrap="square">
            <a:spAutoFit/>
          </a:bodyPr>
          <a:lstStyle/>
          <a:p>
            <a:pPr algn="just"/>
            <a:r>
              <a:rPr lang="en-GB" sz="4400" b="1" dirty="0">
                <a:solidFill>
                  <a:srgbClr val="BF2B3D"/>
                </a:solidFill>
                <a:effectLst/>
                <a:latin typeface="Calibri Light" panose="020F0302020204030204" pitchFamily="34" charset="0"/>
                <a:ea typeface="Times New Roman" panose="02020603050405020304" pitchFamily="18" charset="0"/>
              </a:rPr>
              <a:t>Law of Large Numbers</a:t>
            </a:r>
          </a:p>
        </p:txBody>
      </p:sp>
      <p:pic>
        <p:nvPicPr>
          <p:cNvPr id="4" name="Picture 3">
            <a:extLst>
              <a:ext uri="{FF2B5EF4-FFF2-40B4-BE49-F238E27FC236}">
                <a16:creationId xmlns:a16="http://schemas.microsoft.com/office/drawing/2014/main" id="{DC0E8C7E-1C49-C2EF-DC98-1574B1E8CFCE}"/>
              </a:ext>
            </a:extLst>
          </p:cNvPr>
          <p:cNvPicPr>
            <a:picLocks noChangeAspect="1"/>
          </p:cNvPicPr>
          <p:nvPr/>
        </p:nvPicPr>
        <p:blipFill>
          <a:blip r:embed="rId2"/>
          <a:stretch>
            <a:fillRect/>
          </a:stretch>
        </p:blipFill>
        <p:spPr>
          <a:xfrm>
            <a:off x="491579" y="1076841"/>
            <a:ext cx="11177477" cy="5588739"/>
          </a:xfrm>
          <a:prstGeom prst="rect">
            <a:avLst/>
          </a:prstGeom>
        </p:spPr>
      </p:pic>
    </p:spTree>
    <p:extLst>
      <p:ext uri="{BB962C8B-B14F-4D97-AF65-F5344CB8AC3E}">
        <p14:creationId xmlns:p14="http://schemas.microsoft.com/office/powerpoint/2010/main" val="306914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otalTime>16453</TotalTime>
  <Words>1283</Words>
  <Application>Microsoft Macintosh PowerPoint</Application>
  <PresentationFormat>Widescreen</PresentationFormat>
  <Paragraphs>239</Paragraphs>
  <Slides>32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Cambria Math</vt:lpstr>
      <vt:lpstr>Courier New</vt:lpstr>
      <vt:lpstr>Menlo</vt:lpstr>
      <vt:lpstr>Times New Roman</vt:lpstr>
      <vt:lpstr>Office Theme</vt:lpstr>
      <vt:lpstr>Simulation Modelling with Python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Modelling with Python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 Modelling with Python</dc:title>
  <dc:creator>Geraint Palmer</dc:creator>
  <cp:lastModifiedBy>Geraint Palmer</cp:lastModifiedBy>
  <cp:revision>44</cp:revision>
  <dcterms:created xsi:type="dcterms:W3CDTF">2024-02-09T17:24:22Z</dcterms:created>
  <dcterms:modified xsi:type="dcterms:W3CDTF">2024-02-27T13:33:58Z</dcterms:modified>
</cp:coreProperties>
</file>